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sldIdLst>
    <p:sldId id="259" r:id="rId2"/>
    <p:sldId id="264" r:id="rId3"/>
    <p:sldId id="260" r:id="rId4"/>
    <p:sldId id="263" r:id="rId5"/>
    <p:sldId id="258" r:id="rId6"/>
    <p:sldId id="261" r:id="rId7"/>
    <p:sldId id="272" r:id="rId8"/>
    <p:sldId id="273" r:id="rId9"/>
    <p:sldId id="277" r:id="rId10"/>
    <p:sldId id="276" r:id="rId11"/>
    <p:sldId id="275" r:id="rId12"/>
    <p:sldId id="274" r:id="rId13"/>
    <p:sldId id="278" r:id="rId14"/>
    <p:sldId id="267" r:id="rId15"/>
    <p:sldId id="265" r:id="rId16"/>
    <p:sldId id="268" r:id="rId17"/>
    <p:sldId id="269" r:id="rId18"/>
    <p:sldId id="27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712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434" autoAdjust="0"/>
  </p:normalViewPr>
  <p:slideViewPr>
    <p:cSldViewPr snapToGrid="0">
      <p:cViewPr>
        <p:scale>
          <a:sx n="62" d="100"/>
          <a:sy n="62" d="100"/>
        </p:scale>
        <p:origin x="1056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DEA7A8-5C31-41D0-805D-24CF2FD30EB7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N"/>
        </a:p>
      </dgm:t>
    </dgm:pt>
    <dgm:pt modelId="{F186FF6A-B03E-46B4-B277-814114E039F3}">
      <dgm:prSet phldrT="[Text]"/>
      <dgm:spPr/>
      <dgm:t>
        <a:bodyPr/>
        <a:lstStyle/>
        <a:p>
          <a:endParaRPr lang="en-US" dirty="0" smtClean="0"/>
        </a:p>
        <a:p>
          <a:r>
            <a:rPr lang="en-US" dirty="0" smtClean="0"/>
            <a:t>Apply The Thickened Paste</a:t>
          </a:r>
        </a:p>
        <a:p>
          <a:endParaRPr lang="en-IN" dirty="0"/>
        </a:p>
      </dgm:t>
    </dgm:pt>
    <dgm:pt modelId="{5821D073-97E0-44EC-B421-07C996B4CBB4}" type="parTrans" cxnId="{660E44CF-09AA-455E-9F3E-9F17D52001E3}">
      <dgm:prSet/>
      <dgm:spPr/>
      <dgm:t>
        <a:bodyPr/>
        <a:lstStyle/>
        <a:p>
          <a:endParaRPr lang="en-IN"/>
        </a:p>
      </dgm:t>
    </dgm:pt>
    <dgm:pt modelId="{3EF28299-58D6-4A49-99BE-7CDDB01C2982}" type="sibTrans" cxnId="{660E44CF-09AA-455E-9F3E-9F17D52001E3}">
      <dgm:prSet/>
      <dgm:spPr/>
      <dgm:t>
        <a:bodyPr/>
        <a:lstStyle/>
        <a:p>
          <a:endParaRPr lang="en-IN"/>
        </a:p>
      </dgm:t>
    </dgm:pt>
    <dgm:pt modelId="{DCBE6BF1-580E-46C6-9DDC-8A5019F9CF32}">
      <dgm:prSet phldrT="[Text]"/>
      <dgm:spPr/>
      <dgm:t>
        <a:bodyPr/>
        <a:lstStyle/>
        <a:p>
          <a:r>
            <a:rPr lang="en-US" dirty="0" smtClean="0"/>
            <a:t>Dry at 120  ̊̊C</a:t>
          </a:r>
          <a:endParaRPr lang="en-IN" dirty="0"/>
        </a:p>
      </dgm:t>
    </dgm:pt>
    <dgm:pt modelId="{08DB2018-2BD5-43A1-8A63-C237F4F60E61}" type="parTrans" cxnId="{907F4F29-E422-4D21-B2D6-44AA37F4E4D3}">
      <dgm:prSet/>
      <dgm:spPr/>
      <dgm:t>
        <a:bodyPr/>
        <a:lstStyle/>
        <a:p>
          <a:endParaRPr lang="en-IN"/>
        </a:p>
      </dgm:t>
    </dgm:pt>
    <dgm:pt modelId="{A3BCDE52-CFE2-421D-AD13-CEBA51011EE8}" type="sibTrans" cxnId="{907F4F29-E422-4D21-B2D6-44AA37F4E4D3}">
      <dgm:prSet/>
      <dgm:spPr/>
      <dgm:t>
        <a:bodyPr/>
        <a:lstStyle/>
        <a:p>
          <a:endParaRPr lang="en-IN"/>
        </a:p>
      </dgm:t>
    </dgm:pt>
    <dgm:pt modelId="{5125CF68-474E-4B39-B751-0F8FCCC56ADF}">
      <dgm:prSet phldrT="[Text]"/>
      <dgm:spPr/>
      <dgm:t>
        <a:bodyPr/>
        <a:lstStyle/>
        <a:p>
          <a:r>
            <a:rPr lang="en-US" dirty="0" smtClean="0"/>
            <a:t>Cure </a:t>
          </a:r>
        </a:p>
        <a:p>
          <a:r>
            <a:rPr lang="en-US" dirty="0" smtClean="0"/>
            <a:t>180  ̊̊C/1min. </a:t>
          </a:r>
        </a:p>
        <a:p>
          <a:r>
            <a:rPr lang="en-US" dirty="0" smtClean="0"/>
            <a:t>160  ̊̊C/3 min.</a:t>
          </a:r>
        </a:p>
        <a:p>
          <a:r>
            <a:rPr lang="en-US" dirty="0" smtClean="0"/>
            <a:t>120  ̊̊C/5 min.</a:t>
          </a:r>
          <a:endParaRPr lang="en-IN" dirty="0"/>
        </a:p>
      </dgm:t>
    </dgm:pt>
    <dgm:pt modelId="{AD014EEB-A340-4F90-AFE5-929B2124D652}" type="parTrans" cxnId="{0B47F304-94ED-4597-BBB9-530657F365AF}">
      <dgm:prSet/>
      <dgm:spPr/>
      <dgm:t>
        <a:bodyPr/>
        <a:lstStyle/>
        <a:p>
          <a:endParaRPr lang="en-IN"/>
        </a:p>
      </dgm:t>
    </dgm:pt>
    <dgm:pt modelId="{1BA791C8-E0CF-4208-A561-D55BAF5C6D5C}" type="sibTrans" cxnId="{0B47F304-94ED-4597-BBB9-530657F365AF}">
      <dgm:prSet/>
      <dgm:spPr/>
      <dgm:t>
        <a:bodyPr/>
        <a:lstStyle/>
        <a:p>
          <a:endParaRPr lang="en-IN"/>
        </a:p>
      </dgm:t>
    </dgm:pt>
    <dgm:pt modelId="{B1831484-8209-4281-9ADE-FC627AC580AD}" type="pres">
      <dgm:prSet presAssocID="{3EDEA7A8-5C31-41D0-805D-24CF2FD30EB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11409E77-FA77-4B94-933B-B026807A65FC}" type="pres">
      <dgm:prSet presAssocID="{F186FF6A-B03E-46B4-B277-814114E039F3}" presName="parentLin" presStyleCnt="0"/>
      <dgm:spPr/>
    </dgm:pt>
    <dgm:pt modelId="{318D097F-68AF-4BF5-85F5-2CCB106006E5}" type="pres">
      <dgm:prSet presAssocID="{F186FF6A-B03E-46B4-B277-814114E039F3}" presName="parentLeftMargin" presStyleLbl="node1" presStyleIdx="0" presStyleCnt="3"/>
      <dgm:spPr/>
      <dgm:t>
        <a:bodyPr/>
        <a:lstStyle/>
        <a:p>
          <a:endParaRPr lang="en-IN"/>
        </a:p>
      </dgm:t>
    </dgm:pt>
    <dgm:pt modelId="{B238B895-E388-4B58-B32F-5D09CCEA379D}" type="pres">
      <dgm:prSet presAssocID="{F186FF6A-B03E-46B4-B277-814114E039F3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2181E08-52F2-4223-BC6D-D196A76ABFAD}" type="pres">
      <dgm:prSet presAssocID="{F186FF6A-B03E-46B4-B277-814114E039F3}" presName="negativeSpace" presStyleCnt="0"/>
      <dgm:spPr/>
    </dgm:pt>
    <dgm:pt modelId="{BFE110A3-A7A0-4ECA-BA83-793DFD0FF5A6}" type="pres">
      <dgm:prSet presAssocID="{F186FF6A-B03E-46B4-B277-814114E039F3}" presName="childText" presStyleLbl="conFgAcc1" presStyleIdx="0" presStyleCnt="3">
        <dgm:presLayoutVars>
          <dgm:bulletEnabled val="1"/>
        </dgm:presLayoutVars>
      </dgm:prSet>
      <dgm:spPr/>
    </dgm:pt>
    <dgm:pt modelId="{DCE3BF72-78C8-4B4A-8CEE-61E95575BD1C}" type="pres">
      <dgm:prSet presAssocID="{3EF28299-58D6-4A49-99BE-7CDDB01C2982}" presName="spaceBetweenRectangles" presStyleCnt="0"/>
      <dgm:spPr/>
    </dgm:pt>
    <dgm:pt modelId="{B1E8517D-0C4B-44AA-B734-7D396B84A5C1}" type="pres">
      <dgm:prSet presAssocID="{DCBE6BF1-580E-46C6-9DDC-8A5019F9CF32}" presName="parentLin" presStyleCnt="0"/>
      <dgm:spPr/>
    </dgm:pt>
    <dgm:pt modelId="{5C814175-6B49-4B44-BD7E-6795C1716ED4}" type="pres">
      <dgm:prSet presAssocID="{DCBE6BF1-580E-46C6-9DDC-8A5019F9CF32}" presName="parentLeftMargin" presStyleLbl="node1" presStyleIdx="0" presStyleCnt="3"/>
      <dgm:spPr/>
      <dgm:t>
        <a:bodyPr/>
        <a:lstStyle/>
        <a:p>
          <a:endParaRPr lang="en-IN"/>
        </a:p>
      </dgm:t>
    </dgm:pt>
    <dgm:pt modelId="{741A315E-0BCA-46B5-98E6-531CDEECDC24}" type="pres">
      <dgm:prSet presAssocID="{DCBE6BF1-580E-46C6-9DDC-8A5019F9CF3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36F0904-E1D1-4B8C-A04E-0D459BCC7D00}" type="pres">
      <dgm:prSet presAssocID="{DCBE6BF1-580E-46C6-9DDC-8A5019F9CF32}" presName="negativeSpace" presStyleCnt="0"/>
      <dgm:spPr/>
    </dgm:pt>
    <dgm:pt modelId="{6D144B3D-DDCF-4C4B-8337-FC7B0BC6B446}" type="pres">
      <dgm:prSet presAssocID="{DCBE6BF1-580E-46C6-9DDC-8A5019F9CF32}" presName="childText" presStyleLbl="conFgAcc1" presStyleIdx="1" presStyleCnt="3">
        <dgm:presLayoutVars>
          <dgm:bulletEnabled val="1"/>
        </dgm:presLayoutVars>
      </dgm:prSet>
      <dgm:spPr/>
    </dgm:pt>
    <dgm:pt modelId="{750DBE1A-5A0C-4943-8521-F9397C8A158D}" type="pres">
      <dgm:prSet presAssocID="{A3BCDE52-CFE2-421D-AD13-CEBA51011EE8}" presName="spaceBetweenRectangles" presStyleCnt="0"/>
      <dgm:spPr/>
    </dgm:pt>
    <dgm:pt modelId="{4C995AAF-098B-46A6-95C5-95A3FDA1061D}" type="pres">
      <dgm:prSet presAssocID="{5125CF68-474E-4B39-B751-0F8FCCC56ADF}" presName="parentLin" presStyleCnt="0"/>
      <dgm:spPr/>
    </dgm:pt>
    <dgm:pt modelId="{6EA46C1F-FD16-4823-AE7D-8A8038C25BE3}" type="pres">
      <dgm:prSet presAssocID="{5125CF68-474E-4B39-B751-0F8FCCC56ADF}" presName="parentLeftMargin" presStyleLbl="node1" presStyleIdx="1" presStyleCnt="3"/>
      <dgm:spPr/>
      <dgm:t>
        <a:bodyPr/>
        <a:lstStyle/>
        <a:p>
          <a:endParaRPr lang="en-IN"/>
        </a:p>
      </dgm:t>
    </dgm:pt>
    <dgm:pt modelId="{84BA3717-D6B4-4606-A44C-9472BDFC8E04}" type="pres">
      <dgm:prSet presAssocID="{5125CF68-474E-4B39-B751-0F8FCCC56ADF}" presName="parentText" presStyleLbl="node1" presStyleIdx="2" presStyleCnt="3" custScaleY="302872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9532DBB-9AD9-4658-ABB7-4E8305A0915E}" type="pres">
      <dgm:prSet presAssocID="{5125CF68-474E-4B39-B751-0F8FCCC56ADF}" presName="negativeSpace" presStyleCnt="0"/>
      <dgm:spPr/>
    </dgm:pt>
    <dgm:pt modelId="{618F15FC-6DA2-4FCE-8A36-AD0EA102E2C9}" type="pres">
      <dgm:prSet presAssocID="{5125CF68-474E-4B39-B751-0F8FCCC56AD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BA6DE55E-8113-4BDA-9C7B-278C89E81A1E}" type="presOf" srcId="{5125CF68-474E-4B39-B751-0F8FCCC56ADF}" destId="{6EA46C1F-FD16-4823-AE7D-8A8038C25BE3}" srcOrd="0" destOrd="0" presId="urn:microsoft.com/office/officeart/2005/8/layout/list1"/>
    <dgm:cxn modelId="{1DDBAC32-5C8D-4851-9252-988F3E0C7644}" type="presOf" srcId="{F186FF6A-B03E-46B4-B277-814114E039F3}" destId="{B238B895-E388-4B58-B32F-5D09CCEA379D}" srcOrd="1" destOrd="0" presId="urn:microsoft.com/office/officeart/2005/8/layout/list1"/>
    <dgm:cxn modelId="{907F4F29-E422-4D21-B2D6-44AA37F4E4D3}" srcId="{3EDEA7A8-5C31-41D0-805D-24CF2FD30EB7}" destId="{DCBE6BF1-580E-46C6-9DDC-8A5019F9CF32}" srcOrd="1" destOrd="0" parTransId="{08DB2018-2BD5-43A1-8A63-C237F4F60E61}" sibTransId="{A3BCDE52-CFE2-421D-AD13-CEBA51011EE8}"/>
    <dgm:cxn modelId="{0B47F304-94ED-4597-BBB9-530657F365AF}" srcId="{3EDEA7A8-5C31-41D0-805D-24CF2FD30EB7}" destId="{5125CF68-474E-4B39-B751-0F8FCCC56ADF}" srcOrd="2" destOrd="0" parTransId="{AD014EEB-A340-4F90-AFE5-929B2124D652}" sibTransId="{1BA791C8-E0CF-4208-A561-D55BAF5C6D5C}"/>
    <dgm:cxn modelId="{A4C14AE6-3C16-4BF5-8674-1D7FFB7F2417}" type="presOf" srcId="{5125CF68-474E-4B39-B751-0F8FCCC56ADF}" destId="{84BA3717-D6B4-4606-A44C-9472BDFC8E04}" srcOrd="1" destOrd="0" presId="urn:microsoft.com/office/officeart/2005/8/layout/list1"/>
    <dgm:cxn modelId="{4D08AD02-2815-43DA-8495-8F10A1B9F5FF}" type="presOf" srcId="{DCBE6BF1-580E-46C6-9DDC-8A5019F9CF32}" destId="{741A315E-0BCA-46B5-98E6-531CDEECDC24}" srcOrd="1" destOrd="0" presId="urn:microsoft.com/office/officeart/2005/8/layout/list1"/>
    <dgm:cxn modelId="{9A4FCE12-D80B-40E4-B82C-D60AEDD5620C}" type="presOf" srcId="{3EDEA7A8-5C31-41D0-805D-24CF2FD30EB7}" destId="{B1831484-8209-4281-9ADE-FC627AC580AD}" srcOrd="0" destOrd="0" presId="urn:microsoft.com/office/officeart/2005/8/layout/list1"/>
    <dgm:cxn modelId="{CF4E9E33-627E-4BB6-8151-915D8DE18316}" type="presOf" srcId="{DCBE6BF1-580E-46C6-9DDC-8A5019F9CF32}" destId="{5C814175-6B49-4B44-BD7E-6795C1716ED4}" srcOrd="0" destOrd="0" presId="urn:microsoft.com/office/officeart/2005/8/layout/list1"/>
    <dgm:cxn modelId="{5909F24A-5129-4316-A4AB-7DA9C02714A2}" type="presOf" srcId="{F186FF6A-B03E-46B4-B277-814114E039F3}" destId="{318D097F-68AF-4BF5-85F5-2CCB106006E5}" srcOrd="0" destOrd="0" presId="urn:microsoft.com/office/officeart/2005/8/layout/list1"/>
    <dgm:cxn modelId="{660E44CF-09AA-455E-9F3E-9F17D52001E3}" srcId="{3EDEA7A8-5C31-41D0-805D-24CF2FD30EB7}" destId="{F186FF6A-B03E-46B4-B277-814114E039F3}" srcOrd="0" destOrd="0" parTransId="{5821D073-97E0-44EC-B421-07C996B4CBB4}" sibTransId="{3EF28299-58D6-4A49-99BE-7CDDB01C2982}"/>
    <dgm:cxn modelId="{880461A9-3DF8-4874-8F03-FD90F78C15F7}" type="presParOf" srcId="{B1831484-8209-4281-9ADE-FC627AC580AD}" destId="{11409E77-FA77-4B94-933B-B026807A65FC}" srcOrd="0" destOrd="0" presId="urn:microsoft.com/office/officeart/2005/8/layout/list1"/>
    <dgm:cxn modelId="{E19F1AA2-6F19-45F0-9C77-4A2A7C5F034F}" type="presParOf" srcId="{11409E77-FA77-4B94-933B-B026807A65FC}" destId="{318D097F-68AF-4BF5-85F5-2CCB106006E5}" srcOrd="0" destOrd="0" presId="urn:microsoft.com/office/officeart/2005/8/layout/list1"/>
    <dgm:cxn modelId="{AB3EBDD7-1A6C-4416-B1E1-2D7AF5517FEC}" type="presParOf" srcId="{11409E77-FA77-4B94-933B-B026807A65FC}" destId="{B238B895-E388-4B58-B32F-5D09CCEA379D}" srcOrd="1" destOrd="0" presId="urn:microsoft.com/office/officeart/2005/8/layout/list1"/>
    <dgm:cxn modelId="{F1228F00-82F7-413D-A8DF-17F3A21B1627}" type="presParOf" srcId="{B1831484-8209-4281-9ADE-FC627AC580AD}" destId="{62181E08-52F2-4223-BC6D-D196A76ABFAD}" srcOrd="1" destOrd="0" presId="urn:microsoft.com/office/officeart/2005/8/layout/list1"/>
    <dgm:cxn modelId="{D46359F3-23A2-4752-8414-857C9DE43121}" type="presParOf" srcId="{B1831484-8209-4281-9ADE-FC627AC580AD}" destId="{BFE110A3-A7A0-4ECA-BA83-793DFD0FF5A6}" srcOrd="2" destOrd="0" presId="urn:microsoft.com/office/officeart/2005/8/layout/list1"/>
    <dgm:cxn modelId="{1CA0715E-C30E-414F-B14F-7D72B8658BD5}" type="presParOf" srcId="{B1831484-8209-4281-9ADE-FC627AC580AD}" destId="{DCE3BF72-78C8-4B4A-8CEE-61E95575BD1C}" srcOrd="3" destOrd="0" presId="urn:microsoft.com/office/officeart/2005/8/layout/list1"/>
    <dgm:cxn modelId="{BE717729-6DEC-40EF-951A-A0931C1DCC3C}" type="presParOf" srcId="{B1831484-8209-4281-9ADE-FC627AC580AD}" destId="{B1E8517D-0C4B-44AA-B734-7D396B84A5C1}" srcOrd="4" destOrd="0" presId="urn:microsoft.com/office/officeart/2005/8/layout/list1"/>
    <dgm:cxn modelId="{370F3E28-A148-4F66-BDF5-FE2BC45FDA40}" type="presParOf" srcId="{B1E8517D-0C4B-44AA-B734-7D396B84A5C1}" destId="{5C814175-6B49-4B44-BD7E-6795C1716ED4}" srcOrd="0" destOrd="0" presId="urn:microsoft.com/office/officeart/2005/8/layout/list1"/>
    <dgm:cxn modelId="{F0B3757F-8381-4A18-A77C-26A44A7E19A3}" type="presParOf" srcId="{B1E8517D-0C4B-44AA-B734-7D396B84A5C1}" destId="{741A315E-0BCA-46B5-98E6-531CDEECDC24}" srcOrd="1" destOrd="0" presId="urn:microsoft.com/office/officeart/2005/8/layout/list1"/>
    <dgm:cxn modelId="{206BB816-36BA-468B-B328-91FD04B325E3}" type="presParOf" srcId="{B1831484-8209-4281-9ADE-FC627AC580AD}" destId="{B36F0904-E1D1-4B8C-A04E-0D459BCC7D00}" srcOrd="5" destOrd="0" presId="urn:microsoft.com/office/officeart/2005/8/layout/list1"/>
    <dgm:cxn modelId="{5C282B22-DE30-4ED5-B576-1E7D8A06812C}" type="presParOf" srcId="{B1831484-8209-4281-9ADE-FC627AC580AD}" destId="{6D144B3D-DDCF-4C4B-8337-FC7B0BC6B446}" srcOrd="6" destOrd="0" presId="urn:microsoft.com/office/officeart/2005/8/layout/list1"/>
    <dgm:cxn modelId="{80C3F10C-BB93-45D9-83D2-7FB797076F17}" type="presParOf" srcId="{B1831484-8209-4281-9ADE-FC627AC580AD}" destId="{750DBE1A-5A0C-4943-8521-F9397C8A158D}" srcOrd="7" destOrd="0" presId="urn:microsoft.com/office/officeart/2005/8/layout/list1"/>
    <dgm:cxn modelId="{56476D5A-AB22-4A4E-B173-74F38DDE127F}" type="presParOf" srcId="{B1831484-8209-4281-9ADE-FC627AC580AD}" destId="{4C995AAF-098B-46A6-95C5-95A3FDA1061D}" srcOrd="8" destOrd="0" presId="urn:microsoft.com/office/officeart/2005/8/layout/list1"/>
    <dgm:cxn modelId="{4B763E8E-976A-426C-B171-FB3A31815E02}" type="presParOf" srcId="{4C995AAF-098B-46A6-95C5-95A3FDA1061D}" destId="{6EA46C1F-FD16-4823-AE7D-8A8038C25BE3}" srcOrd="0" destOrd="0" presId="urn:microsoft.com/office/officeart/2005/8/layout/list1"/>
    <dgm:cxn modelId="{F68F99AE-8E73-4D05-A1CB-B6434668ACAC}" type="presParOf" srcId="{4C995AAF-098B-46A6-95C5-95A3FDA1061D}" destId="{84BA3717-D6B4-4606-A44C-9472BDFC8E04}" srcOrd="1" destOrd="0" presId="urn:microsoft.com/office/officeart/2005/8/layout/list1"/>
    <dgm:cxn modelId="{71F421B7-EC30-4CF0-8E9B-779C6863592F}" type="presParOf" srcId="{B1831484-8209-4281-9ADE-FC627AC580AD}" destId="{39532DBB-9AD9-4658-ABB7-4E8305A0915E}" srcOrd="9" destOrd="0" presId="urn:microsoft.com/office/officeart/2005/8/layout/list1"/>
    <dgm:cxn modelId="{91F43609-50D2-4B84-BBF3-43CB39E8275E}" type="presParOf" srcId="{B1831484-8209-4281-9ADE-FC627AC580AD}" destId="{618F15FC-6DA2-4FCE-8A36-AD0EA102E2C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E110A3-A7A0-4ECA-BA83-793DFD0FF5A6}">
      <dsp:nvSpPr>
        <dsp:cNvPr id="0" name=""/>
        <dsp:cNvSpPr/>
      </dsp:nvSpPr>
      <dsp:spPr>
        <a:xfrm>
          <a:off x="0" y="370812"/>
          <a:ext cx="11608873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38B895-E388-4B58-B32F-5D09CCEA379D}">
      <dsp:nvSpPr>
        <dsp:cNvPr id="0" name=""/>
        <dsp:cNvSpPr/>
      </dsp:nvSpPr>
      <dsp:spPr>
        <a:xfrm>
          <a:off x="580443" y="31332"/>
          <a:ext cx="8126211" cy="6789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7151" tIns="0" rIns="307151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 smtClean="0"/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Apply The Thickened Paste</a:t>
          </a:r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2300" kern="1200" dirty="0"/>
        </a:p>
      </dsp:txBody>
      <dsp:txXfrm>
        <a:off x="613587" y="64476"/>
        <a:ext cx="8059923" cy="612672"/>
      </dsp:txXfrm>
    </dsp:sp>
    <dsp:sp modelId="{6D144B3D-DDCF-4C4B-8337-FC7B0BC6B446}">
      <dsp:nvSpPr>
        <dsp:cNvPr id="0" name=""/>
        <dsp:cNvSpPr/>
      </dsp:nvSpPr>
      <dsp:spPr>
        <a:xfrm>
          <a:off x="0" y="1414092"/>
          <a:ext cx="11608873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1A315E-0BCA-46B5-98E6-531CDEECDC24}">
      <dsp:nvSpPr>
        <dsp:cNvPr id="0" name=""/>
        <dsp:cNvSpPr/>
      </dsp:nvSpPr>
      <dsp:spPr>
        <a:xfrm>
          <a:off x="580443" y="1074612"/>
          <a:ext cx="8126211" cy="6789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7151" tIns="0" rIns="307151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Dry at 120  ̊̊C</a:t>
          </a:r>
          <a:endParaRPr lang="en-IN" sz="2300" kern="1200" dirty="0"/>
        </a:p>
      </dsp:txBody>
      <dsp:txXfrm>
        <a:off x="613587" y="1107756"/>
        <a:ext cx="8059923" cy="612672"/>
      </dsp:txXfrm>
    </dsp:sp>
    <dsp:sp modelId="{618F15FC-6DA2-4FCE-8A36-AD0EA102E2C9}">
      <dsp:nvSpPr>
        <dsp:cNvPr id="0" name=""/>
        <dsp:cNvSpPr/>
      </dsp:nvSpPr>
      <dsp:spPr>
        <a:xfrm>
          <a:off x="0" y="3834792"/>
          <a:ext cx="11608873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BA3717-D6B4-4606-A44C-9472BDFC8E04}">
      <dsp:nvSpPr>
        <dsp:cNvPr id="0" name=""/>
        <dsp:cNvSpPr/>
      </dsp:nvSpPr>
      <dsp:spPr>
        <a:xfrm>
          <a:off x="579876" y="2117892"/>
          <a:ext cx="8118275" cy="205637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7151" tIns="0" rIns="307151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Cure </a:t>
          </a:r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180  ̊̊C/1min. </a:t>
          </a:r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160  ̊̊C/3 min.</a:t>
          </a:r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120  ̊̊C/5 min.</a:t>
          </a:r>
          <a:endParaRPr lang="en-IN" sz="2300" kern="1200" dirty="0"/>
        </a:p>
      </dsp:txBody>
      <dsp:txXfrm>
        <a:off x="680260" y="2218276"/>
        <a:ext cx="7917507" cy="18556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AC443-59B0-46BA-A917-A9474876F35A}" type="datetimeFigureOut">
              <a:rPr lang="en-IN" smtClean="0"/>
              <a:t>30/04/2020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71CF4-51D5-4FAC-ABBB-A229003591EF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4660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AC443-59B0-46BA-A917-A9474876F35A}" type="datetimeFigureOut">
              <a:rPr lang="en-IN" smtClean="0"/>
              <a:t>30/04/2020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71CF4-51D5-4FAC-ABBB-A229003591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0237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AC443-59B0-46BA-A917-A9474876F35A}" type="datetimeFigureOut">
              <a:rPr lang="en-IN" smtClean="0"/>
              <a:t>30/04/2020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71CF4-51D5-4FAC-ABBB-A229003591EF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3418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AC443-59B0-46BA-A917-A9474876F35A}" type="datetimeFigureOut">
              <a:rPr lang="en-IN" smtClean="0"/>
              <a:t>30/04/2020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71CF4-51D5-4FAC-ABBB-A229003591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3689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AC443-59B0-46BA-A917-A9474876F35A}" type="datetimeFigureOut">
              <a:rPr lang="en-IN" smtClean="0"/>
              <a:t>30/04/2020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71CF4-51D5-4FAC-ABBB-A229003591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5406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AC443-59B0-46BA-A917-A9474876F35A}" type="datetimeFigureOut">
              <a:rPr lang="en-IN" smtClean="0"/>
              <a:t>30/04/2020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71CF4-51D5-4FAC-ABBB-A229003591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1965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AC443-59B0-46BA-A917-A9474876F35A}" type="datetimeFigureOut">
              <a:rPr lang="en-IN" smtClean="0"/>
              <a:t>30/04/2020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71CF4-51D5-4FAC-ABBB-A229003591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0098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4BAC443-59B0-46BA-A917-A9474876F35A}" type="datetimeFigureOut">
              <a:rPr lang="en-IN" smtClean="0"/>
              <a:t>30/04/2020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4971CF4-51D5-4FAC-ABBB-A229003591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1111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AC443-59B0-46BA-A917-A9474876F35A}" type="datetimeFigureOut">
              <a:rPr lang="en-IN" smtClean="0"/>
              <a:t>30/04/2020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71CF4-51D5-4FAC-ABBB-A229003591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4347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AC443-59B0-46BA-A917-A9474876F35A}" type="datetimeFigureOut">
              <a:rPr lang="en-IN" smtClean="0"/>
              <a:t>30/04/2020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71CF4-51D5-4FAC-ABBB-A229003591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4196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AC443-59B0-46BA-A917-A9474876F35A}" type="datetimeFigureOut">
              <a:rPr lang="en-IN" smtClean="0"/>
              <a:t>30/04/2020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71CF4-51D5-4FAC-ABBB-A229003591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6803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4BAC443-59B0-46BA-A917-A9474876F35A}" type="datetimeFigureOut">
              <a:rPr lang="en-IN" smtClean="0"/>
              <a:t>30/04/2020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4971CF4-51D5-4FAC-ABBB-A229003591EF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5554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2019 Speakers | Pigment &amp; Color Science For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244145"/>
            <a:ext cx="12192000" cy="9102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644371" y="843240"/>
            <a:ext cx="705342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Pigment Printing Problems &amp; Resolution </a:t>
            </a:r>
            <a:endParaRPr lang="en-IN" sz="6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30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97280" y="1696454"/>
            <a:ext cx="10058400" cy="411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696454"/>
            <a:ext cx="10058400" cy="417264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2712A4"/>
                </a:solidFill>
              </a:rPr>
              <a:t>Pigment Printing </a:t>
            </a:r>
          </a:p>
          <a:p>
            <a:r>
              <a:rPr lang="en-US" dirty="0" smtClean="0">
                <a:solidFill>
                  <a:srgbClr val="2712A4"/>
                </a:solidFill>
              </a:rPr>
              <a:t>Pigment Discharge Printing </a:t>
            </a:r>
          </a:p>
          <a:p>
            <a:r>
              <a:rPr lang="en-US" dirty="0" smtClean="0">
                <a:solidFill>
                  <a:srgbClr val="2712A4"/>
                </a:solidFill>
              </a:rPr>
              <a:t>Gold Printing </a:t>
            </a:r>
          </a:p>
          <a:p>
            <a:r>
              <a:rPr lang="en-US" dirty="0" smtClean="0">
                <a:solidFill>
                  <a:srgbClr val="2712A4"/>
                </a:solidFill>
              </a:rPr>
              <a:t>Silver Printing </a:t>
            </a:r>
          </a:p>
          <a:p>
            <a:r>
              <a:rPr lang="en-US" dirty="0" smtClean="0">
                <a:solidFill>
                  <a:srgbClr val="2712A4"/>
                </a:solidFill>
              </a:rPr>
              <a:t>Foil / Metallic Printing </a:t>
            </a:r>
          </a:p>
          <a:p>
            <a:r>
              <a:rPr lang="en-US" dirty="0" smtClean="0">
                <a:solidFill>
                  <a:srgbClr val="2712A4"/>
                </a:solidFill>
              </a:rPr>
              <a:t>Coating </a:t>
            </a:r>
          </a:p>
          <a:p>
            <a:r>
              <a:rPr lang="en-US" dirty="0" smtClean="0">
                <a:solidFill>
                  <a:srgbClr val="2712A4"/>
                </a:solidFill>
              </a:rPr>
              <a:t>Paint </a:t>
            </a:r>
          </a:p>
          <a:p>
            <a:r>
              <a:rPr lang="en-US" dirty="0" smtClean="0">
                <a:solidFill>
                  <a:srgbClr val="2712A4"/>
                </a:solidFill>
              </a:rPr>
              <a:t>Non-woven </a:t>
            </a:r>
          </a:p>
          <a:p>
            <a:r>
              <a:rPr lang="en-US" dirty="0" smtClean="0">
                <a:solidFill>
                  <a:srgbClr val="2712A4"/>
                </a:solidFill>
              </a:rPr>
              <a:t>Tape industries </a:t>
            </a:r>
          </a:p>
          <a:p>
            <a:r>
              <a:rPr lang="en-US" dirty="0" smtClean="0">
                <a:solidFill>
                  <a:srgbClr val="2712A4"/>
                </a:solidFill>
              </a:rPr>
              <a:t>Etc.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0"/>
            <a:ext cx="10058400" cy="1450757"/>
          </a:xfrm>
        </p:spPr>
        <p:txBody>
          <a:bodyPr numCol="1">
            <a:noAutofit/>
          </a:bodyPr>
          <a:lstStyle/>
          <a:p>
            <a:pPr algn="ctr"/>
            <a:r>
              <a:rPr lang="en-US" sz="5400" b="1" dirty="0" smtClean="0"/>
              <a:t>Binder Application in Different Style  </a:t>
            </a:r>
            <a:endParaRPr lang="en-IN" sz="5400" b="1" dirty="0"/>
          </a:p>
        </p:txBody>
      </p:sp>
    </p:spTree>
    <p:extLst>
      <p:ext uri="{BB962C8B-B14F-4D97-AF65-F5344CB8AC3E}">
        <p14:creationId xmlns:p14="http://schemas.microsoft.com/office/powerpoint/2010/main" val="71405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 descr="https://cdn.ihsmarkit.com/www/images/0120/Inorganic-Color-Pigments-char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4334"/>
            <a:ext cx="12192000" cy="719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989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i="1" dirty="0" smtClean="0">
                <a:solidFill>
                  <a:srgbClr val="000000"/>
                </a:solidFill>
                <a:latin typeface="CODFTW+TimesNewRomanPS-ItalicMT" panose="020B0604020202020204" charset="0"/>
                <a:ea typeface="CODFTW+TimesNewRomanPS-ItalicMT" panose="020B0604020202020204" charset="0"/>
                <a:cs typeface="CODFTW+TimesNewRomanPS-ItalicMT" panose="020B0604020202020204" charset="0"/>
              </a:rPr>
              <a:t>Pigment Printing System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Primary Requirement</a:t>
            </a:r>
            <a:r>
              <a:rPr lang="en-US" sz="1600" dirty="0" smtClean="0"/>
              <a:t>.</a:t>
            </a:r>
          </a:p>
          <a:p>
            <a:r>
              <a:rPr lang="en-US" sz="1600" dirty="0" smtClean="0"/>
              <a:t>Pigment </a:t>
            </a:r>
          </a:p>
          <a:p>
            <a:r>
              <a:rPr lang="en-US" sz="1600" dirty="0" smtClean="0"/>
              <a:t>Binder </a:t>
            </a:r>
          </a:p>
          <a:p>
            <a:r>
              <a:rPr lang="en-US" sz="1600" dirty="0" smtClean="0"/>
              <a:t>Thickener </a:t>
            </a:r>
          </a:p>
          <a:p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Secondary requirement </a:t>
            </a:r>
          </a:p>
          <a:p>
            <a:r>
              <a:rPr lang="en-US" sz="1600" dirty="0" smtClean="0"/>
              <a:t>Fixer</a:t>
            </a:r>
          </a:p>
          <a:p>
            <a:r>
              <a:rPr lang="en-US" sz="1600" dirty="0" smtClean="0"/>
              <a:t>Anti choking agent </a:t>
            </a:r>
          </a:p>
          <a:p>
            <a:r>
              <a:rPr lang="en-US" sz="1600" dirty="0" smtClean="0"/>
              <a:t>Ammonia</a:t>
            </a:r>
          </a:p>
          <a:p>
            <a:r>
              <a:rPr lang="en-US" sz="1600" dirty="0" smtClean="0"/>
              <a:t>Antifoam </a:t>
            </a:r>
          </a:p>
          <a:p>
            <a:r>
              <a:rPr lang="en-US" sz="1600" dirty="0" smtClean="0"/>
              <a:t>Rheology Modifier</a:t>
            </a:r>
          </a:p>
          <a:p>
            <a:r>
              <a:rPr lang="en-US" sz="1600" dirty="0" smtClean="0"/>
              <a:t>Softener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87910" y="1584101"/>
            <a:ext cx="722504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General Guideline Recipes for Pigment Printing </a:t>
            </a:r>
          </a:p>
          <a:p>
            <a:endParaRPr lang="en-US" b="1" dirty="0"/>
          </a:p>
          <a:p>
            <a:r>
              <a:rPr lang="en-US" b="1" dirty="0" smtClean="0"/>
              <a:t>Binder (38%) ---- min. 8%  to % of Color *2.5</a:t>
            </a:r>
          </a:p>
          <a:p>
            <a:r>
              <a:rPr lang="en-US" b="1" dirty="0" smtClean="0"/>
              <a:t>Fixer 	      ----- 1-2%</a:t>
            </a:r>
          </a:p>
          <a:p>
            <a:r>
              <a:rPr lang="en-US" b="1" dirty="0" smtClean="0"/>
              <a:t>Defoamer      ----- 0.3% ( if found </a:t>
            </a:r>
            <a:r>
              <a:rPr lang="en-US" b="1" dirty="0" err="1" smtClean="0"/>
              <a:t>Foginess</a:t>
            </a:r>
            <a:r>
              <a:rPr lang="en-US" b="1" dirty="0" smtClean="0"/>
              <a:t> )</a:t>
            </a:r>
          </a:p>
          <a:p>
            <a:r>
              <a:rPr lang="en-US" b="1" dirty="0" smtClean="0"/>
              <a:t>Ammonia       ------- 1 -2% ( pH should be 8-8.5)</a:t>
            </a:r>
          </a:p>
          <a:p>
            <a:r>
              <a:rPr lang="en-US" b="1" dirty="0" err="1" smtClean="0"/>
              <a:t>Softner</a:t>
            </a:r>
            <a:r>
              <a:rPr lang="en-US" b="1" dirty="0" smtClean="0"/>
              <a:t> 	       -------- 1-2% ( Softness Requires )</a:t>
            </a:r>
          </a:p>
          <a:p>
            <a:r>
              <a:rPr lang="en-US" b="1" dirty="0" err="1" smtClean="0"/>
              <a:t>Thickner</a:t>
            </a:r>
            <a:r>
              <a:rPr lang="en-US" b="1" dirty="0" smtClean="0"/>
              <a:t>        ------- 1.5-3% ( To Achieve viscosity of 15000 cps to 20000 Cps)</a:t>
            </a:r>
          </a:p>
          <a:p>
            <a:endParaRPr lang="en-US" b="1" dirty="0" smtClean="0"/>
          </a:p>
          <a:p>
            <a:r>
              <a:rPr lang="en-US" b="1" dirty="0" smtClean="0"/>
              <a:t>Above stock paste color should be added 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01522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Pigment Printing Basics </a:t>
            </a:r>
            <a:endParaRPr lang="en-IN" b="1" i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702623408"/>
              </p:ext>
            </p:extLst>
          </p:nvPr>
        </p:nvGraphicFramePr>
        <p:xfrm>
          <a:off x="125926" y="1737360"/>
          <a:ext cx="11608873" cy="4445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4025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380254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Types of Binders </a:t>
            </a:r>
          </a:p>
          <a:p>
            <a:pPr marL="514350" indent="-514350">
              <a:buAutoNum type="arabicPeriod"/>
            </a:pPr>
            <a:r>
              <a:rPr lang="en-US" sz="2400" b="1" dirty="0" err="1" smtClean="0">
                <a:latin typeface="Adobe Garamond Pro Bold" panose="02020702060506020403" pitchFamily="18" charset="0"/>
              </a:rPr>
              <a:t>Vam</a:t>
            </a:r>
            <a:r>
              <a:rPr lang="en-US" sz="2400" b="1" dirty="0" smtClean="0">
                <a:latin typeface="Adobe Garamond Pro Bold" panose="02020702060506020403" pitchFamily="18" charset="0"/>
              </a:rPr>
              <a:t> – Acrylic  Base Binders </a:t>
            </a:r>
          </a:p>
          <a:p>
            <a:pPr marL="514350" indent="-514350">
              <a:buAutoNum type="arabicPeriod"/>
            </a:pPr>
            <a:r>
              <a:rPr lang="en-US" sz="2400" b="1" dirty="0" smtClean="0">
                <a:latin typeface="Adobe Garamond Pro Bold" panose="02020702060506020403" pitchFamily="18" charset="0"/>
              </a:rPr>
              <a:t>Styrene – Acrylic Base Binders </a:t>
            </a:r>
          </a:p>
          <a:p>
            <a:pPr marL="514350" indent="-514350">
              <a:buAutoNum type="arabicPeriod"/>
            </a:pPr>
            <a:r>
              <a:rPr lang="en-US" sz="2400" b="1" dirty="0" smtClean="0">
                <a:latin typeface="Adobe Garamond Pro Bold" panose="02020702060506020403" pitchFamily="18" charset="0"/>
              </a:rPr>
              <a:t>Pure Acrylic Base Binders </a:t>
            </a:r>
          </a:p>
          <a:p>
            <a:pPr marL="0" indent="0">
              <a:buNone/>
            </a:pPr>
            <a:r>
              <a:rPr lang="en-US" sz="2800" b="1" dirty="0" smtClean="0"/>
              <a:t>Check Points Should be as below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a.  % of Solid Content </a:t>
            </a:r>
          </a:p>
          <a:p>
            <a:pPr marL="0" indent="0">
              <a:buNone/>
            </a:pPr>
            <a:r>
              <a:rPr lang="en-US" dirty="0" smtClean="0"/>
              <a:t>  b. % of Active content </a:t>
            </a:r>
          </a:p>
          <a:p>
            <a:pPr marL="0" indent="0">
              <a:buNone/>
            </a:pPr>
            <a:r>
              <a:rPr lang="en-US" dirty="0"/>
              <a:t>  </a:t>
            </a:r>
            <a:r>
              <a:rPr lang="en-US" dirty="0" smtClean="0"/>
              <a:t>c. Film on Glass plate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d. </a:t>
            </a:r>
            <a:r>
              <a:rPr lang="en-US" dirty="0" err="1" smtClean="0"/>
              <a:t>Tg</a:t>
            </a:r>
            <a:r>
              <a:rPr lang="en-US" dirty="0" smtClean="0"/>
              <a:t> of Binder </a:t>
            </a:r>
          </a:p>
          <a:p>
            <a:pPr marL="0" indent="0">
              <a:buNone/>
            </a:pPr>
            <a:r>
              <a:rPr lang="en-US" dirty="0" smtClean="0"/>
              <a:t>  e. Nature ( Anionic /Non-ionic 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2334308" y="352924"/>
            <a:ext cx="69567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Basic Quality of Binders </a:t>
            </a:r>
            <a:endParaRPr lang="en-IN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200348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6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3907938"/>
              </p:ext>
            </p:extLst>
          </p:nvPr>
        </p:nvGraphicFramePr>
        <p:xfrm>
          <a:off x="0" y="1737362"/>
          <a:ext cx="11996057" cy="4532809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977321"/>
                <a:gridCol w="6018736"/>
              </a:tblGrid>
              <a:tr h="683244">
                <a:tc>
                  <a:txBody>
                    <a:bodyPr/>
                    <a:lstStyle/>
                    <a:p>
                      <a:pPr algn="l">
                        <a:lnSpc>
                          <a:spcPts val="756"/>
                        </a:lnSpc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491361" algn="l" rtl="0">
                        <a:lnSpc>
                          <a:spcPts val="4194"/>
                        </a:lnSpc>
                      </a:pPr>
                      <a:r>
                        <a:rPr lang="en-US" altLang="zh-CN" sz="3600" b="1" spc="-18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Bookman Old Style"/>
                          <a:cs typeface="Times New Roman" panose="02020603050405020304" pitchFamily="18" charset="0"/>
                        </a:rPr>
                        <a:t>DYES</a:t>
                      </a:r>
                      <a:endParaRPr lang="en-US" altLang="zh-CN" sz="3600" dirty="0">
                        <a:latin typeface="Times New Roman" panose="02020603050405020304" pitchFamily="18" charset="0"/>
                        <a:ea typeface="Bookman Old Style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409"/>
                        </a:lnSpc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041654" algn="l" rtl="0">
                        <a:lnSpc>
                          <a:spcPts val="3733"/>
                        </a:lnSpc>
                      </a:pPr>
                      <a:r>
                        <a:rPr lang="en-US" altLang="zh-CN" sz="3200" b="1" i="1" spc="-1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Bookman Old Style"/>
                          <a:cs typeface="Times New Roman" panose="02020603050405020304" pitchFamily="18" charset="0"/>
                        </a:rPr>
                        <a:t>PIGMENTS</a:t>
                      </a:r>
                      <a:endParaRPr lang="en-US" altLang="zh-CN" sz="3200" dirty="0">
                        <a:latin typeface="Times New Roman" panose="02020603050405020304" pitchFamily="18" charset="0"/>
                        <a:ea typeface="Bookman Old Style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3278">
                <a:tc>
                  <a:txBody>
                    <a:bodyPr/>
                    <a:lstStyle/>
                    <a:p>
                      <a:pPr algn="l">
                        <a:lnSpc>
                          <a:spcPts val="975"/>
                        </a:lnSpc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95656" algn="l" rtl="0">
                        <a:lnSpc>
                          <a:spcPts val="1800"/>
                        </a:lnSpc>
                      </a:pPr>
                      <a:r>
                        <a:rPr lang="en-US" altLang="zh-CN" sz="1800" spc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en-US" altLang="zh-CN" sz="1800" spc="8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38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Water</a:t>
                      </a:r>
                      <a:r>
                        <a:rPr lang="en-US" altLang="zh-CN" sz="1800" spc="-52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solubility</a:t>
                      </a:r>
                      <a:r>
                        <a:rPr lang="en-US" altLang="zh-CN" sz="1800" spc="-4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is</a:t>
                      </a:r>
                      <a:r>
                        <a:rPr lang="en-US" altLang="zh-CN" sz="1800" spc="13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70%</a:t>
                      </a:r>
                      <a:endParaRPr lang="en-US" altLang="zh-CN"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975"/>
                        </a:lnSpc>
                      </a:pP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97942" algn="l" rtl="0">
                        <a:lnSpc>
                          <a:spcPts val="1800"/>
                        </a:lnSpc>
                      </a:pPr>
                      <a:r>
                        <a:rPr lang="en-US" altLang="zh-CN" sz="1800" spc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100%</a:t>
                      </a:r>
                      <a:r>
                        <a:rPr lang="en-US" altLang="zh-CN" sz="1800" spc="12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22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water</a:t>
                      </a:r>
                      <a:r>
                        <a:rPr lang="en-US" altLang="zh-CN" sz="1800" spc="-1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insoluble</a:t>
                      </a:r>
                      <a:endParaRPr lang="en-US" altLang="zh-CN" sz="18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2367">
                <a:tc>
                  <a:txBody>
                    <a:bodyPr/>
                    <a:lstStyle/>
                    <a:p>
                      <a:pPr algn="l">
                        <a:lnSpc>
                          <a:spcPts val="179"/>
                        </a:lnSpc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95656" marR="668883" algn="l" rtl="0">
                        <a:lnSpc>
                          <a:spcPts val="1902"/>
                        </a:lnSpc>
                      </a:pPr>
                      <a:r>
                        <a:rPr lang="en-US" altLang="zh-CN" sz="1800" spc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en-US" altLang="zh-CN" sz="1800" spc="8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15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Dyes</a:t>
                      </a:r>
                      <a:r>
                        <a:rPr lang="en-US" altLang="zh-CN" sz="1800" spc="-6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16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have</a:t>
                      </a:r>
                      <a:r>
                        <a:rPr lang="en-US" altLang="zh-CN" sz="1800" spc="-18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15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direct</a:t>
                      </a:r>
                      <a:r>
                        <a:rPr lang="en-US" altLang="zh-CN" sz="1800" spc="7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14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affinity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13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to</a:t>
                      </a:r>
                      <a:r>
                        <a:rPr lang="en-US" altLang="zh-CN" sz="1800" spc="-15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19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textile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16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material</a:t>
                      </a:r>
                      <a:endParaRPr lang="en-US" altLang="zh-CN"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9"/>
                        </a:lnSpc>
                      </a:pP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97942" marR="396215" algn="l" rtl="0">
                        <a:lnSpc>
                          <a:spcPts val="1902"/>
                        </a:lnSpc>
                      </a:pPr>
                      <a:r>
                        <a:rPr lang="en-US" altLang="zh-CN" sz="1800" spc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en-US" altLang="zh-CN" sz="1800" spc="8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They</a:t>
                      </a:r>
                      <a:r>
                        <a:rPr lang="en-US" altLang="zh-CN" sz="1800" spc="-24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16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have</a:t>
                      </a:r>
                      <a:r>
                        <a:rPr lang="en-US" altLang="zh-CN" sz="1800" spc="-17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en-US" altLang="zh-CN" sz="1800" spc="14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15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direct</a:t>
                      </a:r>
                      <a:r>
                        <a:rPr lang="en-US" altLang="zh-CN" sz="1800" spc="7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14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affinity</a:t>
                      </a:r>
                      <a:r>
                        <a:rPr lang="en-US" altLang="zh-CN" sz="1800" spc="-9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13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to</a:t>
                      </a:r>
                      <a:r>
                        <a:rPr lang="en-US" altLang="zh-CN" sz="1800" spc="-1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19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textile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16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materials</a:t>
                      </a:r>
                      <a:endParaRPr lang="en-US" altLang="zh-CN" sz="18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718">
                <a:tc>
                  <a:txBody>
                    <a:bodyPr/>
                    <a:lstStyle/>
                    <a:p>
                      <a:pPr algn="l">
                        <a:lnSpc>
                          <a:spcPts val="976"/>
                        </a:lnSpc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95656" algn="l" rtl="0">
                        <a:lnSpc>
                          <a:spcPts val="1800"/>
                        </a:lnSpc>
                      </a:pPr>
                      <a:r>
                        <a:rPr lang="en-US" altLang="zh-CN" sz="1800" spc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en-US" altLang="zh-CN" sz="1800" spc="8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18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Auxochrome</a:t>
                      </a:r>
                      <a:r>
                        <a:rPr lang="en-US" altLang="zh-CN" sz="1800" spc="-54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15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groups</a:t>
                      </a:r>
                      <a:r>
                        <a:rPr lang="en-US" altLang="zh-CN" sz="1800" spc="-8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16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are</a:t>
                      </a:r>
                      <a:r>
                        <a:rPr lang="en-US" altLang="zh-CN" sz="1800" spc="55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14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present</a:t>
                      </a:r>
                      <a:endParaRPr lang="en-US" altLang="zh-CN"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976"/>
                        </a:lnSpc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97942" algn="l" rtl="0">
                        <a:lnSpc>
                          <a:spcPts val="1800"/>
                        </a:lnSpc>
                      </a:pPr>
                      <a:r>
                        <a:rPr lang="en-US" altLang="zh-CN" sz="1800" spc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en-US" altLang="zh-CN" sz="1800" spc="8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18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Auxochrome</a:t>
                      </a:r>
                      <a:r>
                        <a:rPr lang="en-US" altLang="zh-CN" sz="1800" spc="-54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15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groups</a:t>
                      </a:r>
                      <a:r>
                        <a:rPr lang="en-US" altLang="zh-CN" sz="1800" spc="-8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16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are</a:t>
                      </a:r>
                      <a:r>
                        <a:rPr lang="en-US" altLang="zh-CN" sz="1800" spc="52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2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absent</a:t>
                      </a:r>
                      <a:endParaRPr lang="en-US" altLang="zh-CN"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828">
                <a:tc>
                  <a:txBody>
                    <a:bodyPr/>
                    <a:lstStyle/>
                    <a:p>
                      <a:pPr algn="l">
                        <a:lnSpc>
                          <a:spcPts val="979"/>
                        </a:lnSpc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95656" algn="l" rtl="0">
                        <a:lnSpc>
                          <a:spcPts val="1800"/>
                        </a:lnSpc>
                      </a:pPr>
                      <a:r>
                        <a:rPr lang="en-US" altLang="zh-CN" sz="1800" spc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en-US" altLang="zh-CN" sz="1800" spc="8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6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Most</a:t>
                      </a:r>
                      <a:r>
                        <a:rPr lang="en-US" altLang="zh-CN" sz="1800" spc="-25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en-US" altLang="zh-CN" sz="1800" spc="-8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en-US" altLang="zh-CN" sz="1800" spc="17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13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dyes</a:t>
                      </a:r>
                      <a:r>
                        <a:rPr lang="en-US" altLang="zh-CN" sz="1800" spc="-19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16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are</a:t>
                      </a:r>
                      <a:r>
                        <a:rPr lang="en-US" altLang="zh-CN" sz="1800" spc="28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19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organic</a:t>
                      </a:r>
                      <a:endParaRPr lang="en-US" altLang="zh-CN"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979"/>
                        </a:lnSpc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97942" algn="l" rtl="0">
                        <a:lnSpc>
                          <a:spcPts val="1800"/>
                        </a:lnSpc>
                      </a:pPr>
                      <a:r>
                        <a:rPr lang="en-US" altLang="zh-CN" sz="1800" spc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en-US" altLang="zh-CN" sz="1800" spc="8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6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Most</a:t>
                      </a:r>
                      <a:r>
                        <a:rPr lang="en-US" altLang="zh-CN" sz="1800" spc="-25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en-US" altLang="zh-CN" sz="1800" spc="-1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13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dyes</a:t>
                      </a:r>
                      <a:r>
                        <a:rPr lang="en-US" altLang="zh-CN" sz="1800" spc="-9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16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are</a:t>
                      </a:r>
                      <a:r>
                        <a:rPr lang="en-US" altLang="zh-CN" sz="1800" spc="2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18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inorganic</a:t>
                      </a:r>
                      <a:endParaRPr lang="en-US" altLang="zh-CN"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828">
                <a:tc>
                  <a:txBody>
                    <a:bodyPr/>
                    <a:lstStyle/>
                    <a:p>
                      <a:pPr algn="l">
                        <a:lnSpc>
                          <a:spcPts val="983"/>
                        </a:lnSpc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95656" algn="l" rtl="0">
                        <a:lnSpc>
                          <a:spcPts val="1800"/>
                        </a:lnSpc>
                      </a:pPr>
                      <a:r>
                        <a:rPr lang="en-US" altLang="zh-CN" sz="1800" spc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lang="en-US" altLang="zh-CN" sz="1800" spc="404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15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Costly</a:t>
                      </a:r>
                      <a:endParaRPr lang="en-US" altLang="zh-CN"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983"/>
                        </a:lnSpc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97942" algn="l" rtl="0">
                        <a:lnSpc>
                          <a:spcPts val="1800"/>
                        </a:lnSpc>
                      </a:pPr>
                      <a:r>
                        <a:rPr lang="en-US" altLang="zh-CN" sz="1800" spc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lang="en-US" altLang="zh-CN" sz="1800" spc="404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Cheap</a:t>
                      </a:r>
                      <a:endParaRPr lang="en-US" altLang="zh-CN"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761">
                <a:tc>
                  <a:txBody>
                    <a:bodyPr/>
                    <a:lstStyle/>
                    <a:p>
                      <a:pPr algn="l">
                        <a:lnSpc>
                          <a:spcPts val="983"/>
                        </a:lnSpc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95656" algn="l" rtl="0">
                        <a:lnSpc>
                          <a:spcPts val="1800"/>
                        </a:lnSpc>
                      </a:pPr>
                      <a:r>
                        <a:rPr lang="en-US" altLang="zh-CN" sz="1800" spc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6.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en-US" altLang="zh-CN" sz="1800" spc="12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binding</a:t>
                      </a:r>
                      <a:r>
                        <a:rPr lang="en-US" altLang="zh-CN" sz="1800" spc="-8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2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agent</a:t>
                      </a:r>
                      <a:r>
                        <a:rPr lang="en-US" altLang="zh-CN" sz="1800" spc="-38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is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16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required</a:t>
                      </a:r>
                      <a:endParaRPr lang="en-US" altLang="zh-CN"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983"/>
                        </a:lnSpc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97942" algn="l" rtl="0">
                        <a:lnSpc>
                          <a:spcPts val="1800"/>
                        </a:lnSpc>
                      </a:pPr>
                      <a:r>
                        <a:rPr lang="en-US" altLang="zh-CN" sz="1800" spc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6.</a:t>
                      </a:r>
                      <a:r>
                        <a:rPr lang="en-US" altLang="zh-CN" sz="1800" spc="8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Binding</a:t>
                      </a:r>
                      <a:r>
                        <a:rPr lang="en-US" altLang="zh-CN" sz="1800" spc="-3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2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agent</a:t>
                      </a:r>
                      <a:r>
                        <a:rPr lang="en-US" altLang="zh-CN" sz="1800" spc="-38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is</a:t>
                      </a:r>
                      <a:r>
                        <a:rPr lang="en-US" altLang="zh-CN" sz="1800" spc="15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16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required</a:t>
                      </a:r>
                      <a:endParaRPr lang="en-US" altLang="zh-CN"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785">
                <a:tc>
                  <a:txBody>
                    <a:bodyPr/>
                    <a:lstStyle/>
                    <a:p>
                      <a:pPr algn="l">
                        <a:lnSpc>
                          <a:spcPts val="985"/>
                        </a:lnSpc>
                      </a:pP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9560" algn="l" rtl="0">
                        <a:lnSpc>
                          <a:spcPts val="1800"/>
                        </a:lnSpc>
                      </a:pPr>
                      <a:r>
                        <a:rPr lang="en-US" altLang="zh-CN" sz="1800" spc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7.</a:t>
                      </a:r>
                      <a:r>
                        <a:rPr lang="en-US" altLang="zh-CN" sz="1800" spc="8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16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Dye</a:t>
                      </a:r>
                      <a:r>
                        <a:rPr lang="en-US" altLang="zh-CN" sz="1800" spc="6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2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diffusions</a:t>
                      </a:r>
                      <a:r>
                        <a:rPr lang="en-US" altLang="zh-CN" sz="1800" spc="-43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3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in</a:t>
                      </a:r>
                      <a:r>
                        <a:rPr lang="en-US" altLang="zh-CN" sz="1800" spc="-7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en-US" altLang="zh-CN" sz="1800" spc="4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16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fabric</a:t>
                      </a:r>
                      <a:endParaRPr lang="en-US" altLang="zh-CN" sz="18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985"/>
                        </a:lnSpc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91846" algn="l" rtl="0">
                        <a:lnSpc>
                          <a:spcPts val="1800"/>
                        </a:lnSpc>
                      </a:pPr>
                      <a:r>
                        <a:rPr lang="en-US" altLang="zh-CN" sz="1800" spc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7.</a:t>
                      </a:r>
                      <a:r>
                        <a:rPr lang="en-US" altLang="zh-CN" sz="1800" spc="584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2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Pigment</a:t>
                      </a:r>
                      <a:r>
                        <a:rPr lang="en-US" altLang="zh-CN" sz="1800" spc="-19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3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diffusion</a:t>
                      </a:r>
                      <a:r>
                        <a:rPr lang="en-US" altLang="zh-CN" sz="1800" spc="-3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altLang="zh-CN" sz="1800" spc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on</a:t>
                      </a:r>
                      <a:r>
                        <a:rPr lang="en-US" altLang="zh-CN" sz="1800" spc="-1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en-US" altLang="zh-CN" sz="1800" spc="17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spc="-16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fabric</a:t>
                      </a:r>
                      <a:endParaRPr lang="en-US" altLang="zh-CN"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Box64"/>
          <p:cNvSpPr txBox="1">
            <a:spLocks noGrp="1"/>
          </p:cNvSpPr>
          <p:nvPr>
            <p:ph type="title"/>
          </p:nvPr>
        </p:nvSpPr>
        <p:spPr>
          <a:xfrm>
            <a:off x="1097280" y="1178168"/>
            <a:ext cx="10058400" cy="5591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>
              <a:lnSpc>
                <a:spcPts val="0"/>
              </a:lnSpc>
            </a:pPr>
            <a:endParaRPr dirty="0"/>
          </a:p>
          <a:p>
            <a:pPr>
              <a:lnSpc>
                <a:spcPts val="3985"/>
              </a:lnSpc>
            </a:pPr>
            <a:r>
              <a:rPr lang="en-US" altLang="zh-CN" sz="3600" spc="-49" dirty="0" smtClean="0">
                <a:solidFill>
                  <a:srgbClr val="00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Times New Roman"/>
              </a:rPr>
              <a:t>Difference</a:t>
            </a:r>
            <a:r>
              <a:rPr lang="en-US" altLang="zh-CN" sz="3600" spc="-52" dirty="0" smtClean="0">
                <a:solidFill>
                  <a:srgbClr val="00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Times New Roman"/>
              </a:rPr>
              <a:t> </a:t>
            </a:r>
            <a:r>
              <a:rPr lang="en-US" altLang="zh-CN" sz="3600" spc="-32" dirty="0" smtClean="0">
                <a:solidFill>
                  <a:srgbClr val="00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Times New Roman"/>
              </a:rPr>
              <a:t>between</a:t>
            </a:r>
            <a:r>
              <a:rPr lang="en-US" altLang="zh-CN" sz="3600" spc="-91" dirty="0" smtClean="0">
                <a:solidFill>
                  <a:srgbClr val="00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Times New Roman"/>
              </a:rPr>
              <a:t> </a:t>
            </a:r>
            <a:r>
              <a:rPr lang="en-US" altLang="zh-CN" sz="3600" spc="-27" dirty="0" smtClean="0">
                <a:solidFill>
                  <a:srgbClr val="00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Times New Roman"/>
              </a:rPr>
              <a:t>Dyes</a:t>
            </a:r>
            <a:r>
              <a:rPr lang="en-US" altLang="zh-CN" sz="3600" spc="-65" dirty="0" smtClean="0">
                <a:solidFill>
                  <a:srgbClr val="00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Times New Roman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Times New Roman"/>
              </a:rPr>
              <a:t>&amp; </a:t>
            </a:r>
            <a:r>
              <a:rPr lang="en-US" altLang="zh-CN" sz="3600" spc="-27" dirty="0" smtClean="0">
                <a:solidFill>
                  <a:srgbClr val="00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Times New Roman"/>
              </a:rPr>
              <a:t>Inorganic Pigments</a:t>
            </a:r>
            <a:endParaRPr lang="en-US" altLang="zh-CN" sz="3600" dirty="0">
              <a:latin typeface="Adobe Gothic Std B" panose="020B0800000000000000" pitchFamily="34" charset="-128"/>
              <a:ea typeface="Adobe Gothic Std B" panose="020B0800000000000000" pitchFamily="34" charset="-128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2598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0" y="-40341"/>
            <a:ext cx="506954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Gold Printing </a:t>
            </a:r>
          </a:p>
          <a:p>
            <a:endParaRPr lang="en-US" dirty="0" smtClean="0"/>
          </a:p>
          <a:p>
            <a:r>
              <a:rPr lang="en-US" dirty="0" smtClean="0">
                <a:latin typeface="Adobe Garamond Pro Bold" panose="02020702060506020403" pitchFamily="18" charset="0"/>
                <a:cs typeface="Times New Roman" panose="02020603050405020304" pitchFamily="18" charset="0"/>
              </a:rPr>
              <a:t>Gold Powder : 200 to 300 gm </a:t>
            </a:r>
          </a:p>
          <a:p>
            <a:r>
              <a:rPr lang="en-US" dirty="0" smtClean="0">
                <a:latin typeface="Adobe Garamond Pro Bold" panose="02020702060506020403" pitchFamily="18" charset="0"/>
                <a:cs typeface="Times New Roman" panose="02020603050405020304" pitchFamily="18" charset="0"/>
              </a:rPr>
              <a:t>Gold Binder : 700 to 800 gm </a:t>
            </a:r>
          </a:p>
          <a:p>
            <a:r>
              <a:rPr lang="en-US" dirty="0" smtClean="0">
                <a:latin typeface="Adobe Garamond Pro Bold" panose="02020702060506020403" pitchFamily="18" charset="0"/>
                <a:cs typeface="Times New Roman" panose="02020603050405020304" pitchFamily="18" charset="0"/>
              </a:rPr>
              <a:t>Fixer 	     : 20 gm </a:t>
            </a:r>
          </a:p>
          <a:p>
            <a:endParaRPr lang="en-US" dirty="0" smtClean="0">
              <a:latin typeface="Adobe Garamond Pro Bold" panose="02020702060506020403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Adobe Garamond Pro Bold" panose="02020702060506020403" pitchFamily="18" charset="0"/>
                <a:cs typeface="Times New Roman" panose="02020603050405020304" pitchFamily="18" charset="0"/>
              </a:rPr>
              <a:t>Total	     : 1000 gm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63353" y="53789"/>
            <a:ext cx="732864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Silver Printing </a:t>
            </a:r>
          </a:p>
          <a:p>
            <a:endParaRPr lang="en-US" dirty="0"/>
          </a:p>
          <a:p>
            <a:r>
              <a:rPr lang="en-US" dirty="0" smtClean="0">
                <a:latin typeface="Adobe Garamond Pro Bold" panose="02020702060506020403" pitchFamily="18" charset="0"/>
              </a:rPr>
              <a:t>Silver Powder : 200 to 300 gm </a:t>
            </a:r>
          </a:p>
          <a:p>
            <a:r>
              <a:rPr lang="en-US" dirty="0" smtClean="0">
                <a:latin typeface="Adobe Garamond Pro Bold" panose="02020702060506020403" pitchFamily="18" charset="0"/>
              </a:rPr>
              <a:t>Acrylic Binder : 700 to 800 gm </a:t>
            </a:r>
          </a:p>
          <a:p>
            <a:r>
              <a:rPr lang="en-US" dirty="0" smtClean="0">
                <a:latin typeface="Adobe Garamond Pro Bold" panose="02020702060506020403" pitchFamily="18" charset="0"/>
              </a:rPr>
              <a:t>Fixer 	         : 20 gm </a:t>
            </a:r>
          </a:p>
          <a:p>
            <a:r>
              <a:rPr lang="en-US" dirty="0" smtClean="0">
                <a:latin typeface="Adobe Garamond Pro Bold" panose="02020702060506020403" pitchFamily="18" charset="0"/>
              </a:rPr>
              <a:t>Defoamer         : 3 gm  </a:t>
            </a:r>
          </a:p>
          <a:p>
            <a:r>
              <a:rPr lang="en-US" dirty="0" smtClean="0">
                <a:latin typeface="Adobe Garamond Pro Bold" panose="02020702060506020403" pitchFamily="18" charset="0"/>
              </a:rPr>
              <a:t>Ammonia(25%): 5 to 10 gm </a:t>
            </a:r>
          </a:p>
          <a:p>
            <a:r>
              <a:rPr lang="en-US" dirty="0" smtClean="0">
                <a:latin typeface="Adobe Garamond Pro Bold" panose="02020702060506020403" pitchFamily="18" charset="0"/>
              </a:rPr>
              <a:t>Total 	          :  1000 gm </a:t>
            </a:r>
            <a:endParaRPr lang="en-IN" dirty="0">
              <a:latin typeface="Adobe Garamond Pro Bold" panose="02020702060506020403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0" y="2447365"/>
            <a:ext cx="4975412" cy="3726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è"/>
            </a:pPr>
            <a:r>
              <a:rPr lang="en-US" dirty="0" smtClean="0">
                <a:latin typeface="Adobe Garamond Pro Bold" panose="02020702060506020403" pitchFamily="18" charset="0"/>
                <a:sym typeface="Wingdings" panose="05000000000000000000" pitchFamily="2" charset="2"/>
              </a:rPr>
              <a:t>Fabric Should be treated at Neutral pH . Similarly Acid liberating agent should not be used in paste because this products may have tendency of causing Tarnishing of Gold print </a:t>
            </a:r>
          </a:p>
          <a:p>
            <a:pPr>
              <a:lnSpc>
                <a:spcPts val="2150"/>
              </a:lnSpc>
            </a:pPr>
            <a:endParaRPr lang="en-US" altLang="en-US" b="1" dirty="0" smtClean="0">
              <a:solidFill>
                <a:srgbClr val="5A5A5F"/>
              </a:solidFill>
              <a:latin typeface="Adobe Garamond Pro Bold" panose="02020702060506020403" pitchFamily="18" charset="0"/>
              <a:ea typeface="UCCQCC+ArialNarrow-Bold"/>
              <a:cs typeface="UCCQCC+ArialNarrow-Bold"/>
              <a:sym typeface="Wingdings" panose="05000000000000000000" pitchFamily="2" charset="2"/>
            </a:endParaRPr>
          </a:p>
          <a:p>
            <a:pPr>
              <a:lnSpc>
                <a:spcPts val="2150"/>
              </a:lnSpc>
            </a:pPr>
            <a:r>
              <a:rPr lang="en-US" altLang="en-US" b="1" dirty="0" smtClean="0">
                <a:solidFill>
                  <a:srgbClr val="5A5A5F"/>
                </a:solidFill>
                <a:latin typeface="Adobe Garamond Pro Bold" panose="02020702060506020403" pitchFamily="18" charset="0"/>
                <a:sym typeface="Wingdings" panose="05000000000000000000" pitchFamily="2" charset="2"/>
              </a:rPr>
              <a:t> </a:t>
            </a:r>
            <a:r>
              <a:rPr lang="ru-RU" altLang="en-US" dirty="0" smtClean="0">
                <a:latin typeface="Adobe Garamond Pro Bold" panose="02020702060506020403" pitchFamily="18" charset="0"/>
              </a:rPr>
              <a:t>It </a:t>
            </a:r>
            <a:r>
              <a:rPr lang="ru-RU" altLang="en-US" dirty="0">
                <a:latin typeface="Adobe Garamond Pro Bold" panose="02020702060506020403" pitchFamily="18" charset="0"/>
              </a:rPr>
              <a:t>is advisable to give a thorough </a:t>
            </a:r>
            <a:r>
              <a:rPr lang="en-US" altLang="en-US" dirty="0">
                <a:latin typeface="Adobe Garamond Pro Bold" panose="02020702060506020403" pitchFamily="18" charset="0"/>
              </a:rPr>
              <a:t>  </a:t>
            </a:r>
            <a:endParaRPr lang="en-US" altLang="en-US" dirty="0" smtClean="0">
              <a:latin typeface="Adobe Garamond Pro Bold" panose="02020702060506020403" pitchFamily="18" charset="0"/>
            </a:endParaRPr>
          </a:p>
          <a:p>
            <a:pPr>
              <a:lnSpc>
                <a:spcPts val="2150"/>
              </a:lnSpc>
            </a:pPr>
            <a:r>
              <a:rPr lang="en-US" altLang="en-US" dirty="0">
                <a:latin typeface="Adobe Garamond Pro Bold" panose="02020702060506020403" pitchFamily="18" charset="0"/>
              </a:rPr>
              <a:t> </a:t>
            </a:r>
            <a:r>
              <a:rPr lang="en-US" altLang="en-US" dirty="0" smtClean="0">
                <a:latin typeface="Adobe Garamond Pro Bold" panose="02020702060506020403" pitchFamily="18" charset="0"/>
              </a:rPr>
              <a:t>    </a:t>
            </a:r>
            <a:r>
              <a:rPr lang="ru-RU" altLang="en-US" dirty="0" smtClean="0">
                <a:latin typeface="Adobe Garamond Pro Bold" panose="02020702060506020403" pitchFamily="18" charset="0"/>
              </a:rPr>
              <a:t>hand </a:t>
            </a:r>
            <a:r>
              <a:rPr lang="ru-RU" altLang="en-US" dirty="0">
                <a:latin typeface="Adobe Garamond Pro Bold" panose="02020702060506020403" pitchFamily="18" charset="0"/>
              </a:rPr>
              <a:t>stirring of the print paste prior to</a:t>
            </a:r>
          </a:p>
          <a:p>
            <a:pPr>
              <a:lnSpc>
                <a:spcPts val="2050"/>
              </a:lnSpc>
              <a:spcBef>
                <a:spcPts val="100"/>
              </a:spcBef>
            </a:pPr>
            <a:r>
              <a:rPr lang="en-US" altLang="en-US" dirty="0" smtClean="0">
                <a:latin typeface="Adobe Garamond Pro Bold" panose="02020702060506020403" pitchFamily="18" charset="0"/>
              </a:rPr>
              <a:t>     </a:t>
            </a:r>
            <a:r>
              <a:rPr lang="ru-RU" altLang="en-US" dirty="0" smtClean="0">
                <a:latin typeface="Adobe Garamond Pro Bold" panose="02020702060506020403" pitchFamily="18" charset="0"/>
              </a:rPr>
              <a:t>printing</a:t>
            </a:r>
            <a:r>
              <a:rPr lang="ru-RU" altLang="en-US" dirty="0">
                <a:latin typeface="Adobe Garamond Pro Bold" panose="02020702060506020403" pitchFamily="18" charset="0"/>
              </a:rPr>
              <a:t>. Machine stirring, causes </a:t>
            </a:r>
            <a:r>
              <a:rPr lang="ru-RU" altLang="en-US" dirty="0" smtClean="0">
                <a:latin typeface="Adobe Garamond Pro Bold" panose="02020702060506020403" pitchFamily="18" charset="0"/>
              </a:rPr>
              <a:t>foam</a:t>
            </a:r>
            <a:endParaRPr lang="en-US" altLang="en-US" dirty="0" smtClean="0">
              <a:latin typeface="Adobe Garamond Pro Bold" panose="02020702060506020403" pitchFamily="18" charset="0"/>
            </a:endParaRPr>
          </a:p>
          <a:p>
            <a:pPr>
              <a:lnSpc>
                <a:spcPts val="2050"/>
              </a:lnSpc>
              <a:spcBef>
                <a:spcPts val="100"/>
              </a:spcBef>
            </a:pPr>
            <a:r>
              <a:rPr lang="en-US" altLang="en-US" dirty="0" smtClean="0">
                <a:latin typeface="Adobe Garamond Pro Bold" panose="02020702060506020403" pitchFamily="18" charset="0"/>
              </a:rPr>
              <a:t>     </a:t>
            </a:r>
            <a:r>
              <a:rPr lang="ru-RU" altLang="en-US" dirty="0" smtClean="0">
                <a:latin typeface="Adobe Garamond Pro Bold" panose="02020702060506020403" pitchFamily="18" charset="0"/>
              </a:rPr>
              <a:t>formation </a:t>
            </a:r>
            <a:r>
              <a:rPr lang="ru-RU" altLang="en-US" dirty="0">
                <a:latin typeface="Adobe Garamond Pro Bold" panose="02020702060506020403" pitchFamily="18" charset="0"/>
              </a:rPr>
              <a:t>which leads to lesser </a:t>
            </a:r>
            <a:r>
              <a:rPr lang="ru-RU" altLang="en-US" dirty="0" smtClean="0">
                <a:latin typeface="Adobe Garamond Pro Bold" panose="02020702060506020403" pitchFamily="18" charset="0"/>
              </a:rPr>
              <a:t>brilliance</a:t>
            </a:r>
          </a:p>
          <a:p>
            <a:pPr>
              <a:lnSpc>
                <a:spcPts val="2050"/>
              </a:lnSpc>
              <a:spcBef>
                <a:spcPts val="100"/>
              </a:spcBef>
            </a:pPr>
            <a:r>
              <a:rPr lang="en-US" altLang="en-US" dirty="0" smtClean="0">
                <a:latin typeface="Adobe Garamond Pro Bold" panose="02020702060506020403" pitchFamily="18" charset="0"/>
              </a:rPr>
              <a:t>     </a:t>
            </a:r>
            <a:r>
              <a:rPr lang="ru-RU" altLang="en-US" dirty="0" smtClean="0">
                <a:latin typeface="Adobe Garamond Pro Bold" panose="02020702060506020403" pitchFamily="18" charset="0"/>
              </a:rPr>
              <a:t>and </a:t>
            </a:r>
            <a:r>
              <a:rPr lang="ru-RU" altLang="en-US" dirty="0">
                <a:latin typeface="Adobe Garamond Pro Bold" panose="02020702060506020403" pitchFamily="18" charset="0"/>
              </a:rPr>
              <a:t>is to be avoided</a:t>
            </a:r>
            <a:r>
              <a:rPr lang="ru-RU" altLang="en-US" dirty="0">
                <a:latin typeface="Adobe Garamond Pro Bold" panose="02020702060506020403" pitchFamily="18" charset="0"/>
              </a:rPr>
              <a:t>.</a:t>
            </a:r>
            <a:endParaRPr lang="en-US" altLang="en-US" dirty="0">
              <a:latin typeface="Adobe Garamond Pro Bold" panose="02020702060506020403" pitchFamily="18" charset="0"/>
            </a:endParaRPr>
          </a:p>
          <a:p>
            <a:pPr marL="285750" indent="-285750">
              <a:lnSpc>
                <a:spcPts val="2050"/>
              </a:lnSpc>
              <a:spcBef>
                <a:spcPts val="100"/>
              </a:spcBef>
              <a:buFont typeface="Wingdings" panose="05000000000000000000" pitchFamily="2" charset="2"/>
              <a:buChar char="è"/>
            </a:pPr>
            <a:r>
              <a:rPr lang="en-US" dirty="0" smtClean="0">
                <a:latin typeface="Adobe Garamond Pro Bold" panose="02020702060506020403" pitchFamily="18" charset="0"/>
                <a:sym typeface="Wingdings" panose="05000000000000000000" pitchFamily="2" charset="2"/>
              </a:rPr>
              <a:t> </a:t>
            </a:r>
            <a:r>
              <a:rPr lang="en-US" dirty="0">
                <a:latin typeface="Adobe Garamond Pro Bold" panose="02020702060506020403" pitchFamily="18" charset="0"/>
                <a:sym typeface="Wingdings" panose="05000000000000000000" pitchFamily="2" charset="2"/>
              </a:rPr>
              <a:t>It is advisable to provide exhaust in the </a:t>
            </a:r>
            <a:r>
              <a:rPr lang="en-US" dirty="0" smtClean="0">
                <a:latin typeface="Adobe Garamond Pro Bold" panose="02020702060506020403" pitchFamily="18" charset="0"/>
                <a:sym typeface="Wingdings" panose="05000000000000000000" pitchFamily="2" charset="2"/>
              </a:rPr>
              <a:t>polymerize </a:t>
            </a:r>
            <a:r>
              <a:rPr lang="en-US" dirty="0">
                <a:latin typeface="Adobe Garamond Pro Bold" panose="02020702060506020403" pitchFamily="18" charset="0"/>
                <a:sym typeface="Wingdings" panose="05000000000000000000" pitchFamily="2" charset="2"/>
              </a:rPr>
              <a:t>to quickly expel if acid fumes any</a:t>
            </a:r>
            <a:r>
              <a:rPr lang="en-US" dirty="0" smtClean="0">
                <a:latin typeface="Adobe Garamond Pro Bold" panose="02020702060506020403" pitchFamily="18" charset="0"/>
                <a:sym typeface="Wingdings" panose="05000000000000000000" pitchFamily="2" charset="2"/>
              </a:rPr>
              <a:t>.</a:t>
            </a:r>
          </a:p>
          <a:p>
            <a:pPr marL="285750" indent="-285750">
              <a:lnSpc>
                <a:spcPts val="2050"/>
              </a:lnSpc>
              <a:spcBef>
                <a:spcPts val="100"/>
              </a:spcBef>
              <a:buFont typeface="Wingdings" panose="05000000000000000000" pitchFamily="2" charset="2"/>
              <a:buChar char="è"/>
            </a:pPr>
            <a:endParaRPr lang="en-IN" dirty="0">
              <a:latin typeface="Adobe Garamond Pro Bold" panose="02020702060506020403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975412" y="2447365"/>
            <a:ext cx="671008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ym typeface="Wingdings" panose="05000000000000000000" pitchFamily="2" charset="2"/>
              </a:rPr>
              <a:t></a:t>
            </a:r>
            <a:r>
              <a:rPr lang="en-US" dirty="0">
                <a:latin typeface="Adobe Garamond Pro Bold" panose="02020702060506020403" pitchFamily="18" charset="0"/>
                <a:sym typeface="Wingdings" panose="05000000000000000000" pitchFamily="2" charset="2"/>
              </a:rPr>
              <a:t>Fabric Should be treated at Neutral pH . </a:t>
            </a:r>
            <a:endParaRPr lang="en-US" dirty="0" smtClean="0">
              <a:latin typeface="Adobe Garamond Pro Bold" panose="02020702060506020403" pitchFamily="18" charset="0"/>
              <a:sym typeface="Wingdings" panose="05000000000000000000" pitchFamily="2" charset="2"/>
            </a:endParaRPr>
          </a:p>
          <a:p>
            <a:endParaRPr lang="en-US" dirty="0">
              <a:latin typeface="Adobe Garamond Pro Bold" panose="02020702060506020403" pitchFamily="18" charset="0"/>
              <a:sym typeface="Wingdings" panose="05000000000000000000" pitchFamily="2" charset="2"/>
            </a:endParaRPr>
          </a:p>
          <a:p>
            <a:r>
              <a:rPr lang="en-US" dirty="0" smtClean="0">
                <a:latin typeface="Adobe Garamond Pro Bold" panose="02020702060506020403" pitchFamily="18" charset="0"/>
                <a:sym typeface="Wingdings" panose="05000000000000000000" pitchFamily="2" charset="2"/>
              </a:rPr>
              <a:t> It is advisable that add slowly with stirring add ammonia in     solution of binder due self thickening effect 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endParaRPr lang="en-US" dirty="0">
              <a:latin typeface="Adobe Garamond Pro Bold" panose="02020702060506020403" pitchFamily="18" charset="0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en-US" dirty="0" smtClean="0">
                <a:latin typeface="Adobe Garamond Pro Bold" panose="02020702060506020403" pitchFamily="18" charset="0"/>
                <a:sym typeface="Wingdings" panose="05000000000000000000" pitchFamily="2" charset="2"/>
              </a:rPr>
              <a:t>Drying &amp; Curing Temperature should not be rise  at given specification it might be damage fastness may be affected or tarnishing may be happen </a:t>
            </a:r>
          </a:p>
          <a:p>
            <a:endParaRPr lang="en-US" dirty="0" smtClean="0">
              <a:latin typeface="Adobe Garamond Pro Bold" panose="02020702060506020403" pitchFamily="18" charset="0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en-US" dirty="0" smtClean="0">
                <a:latin typeface="Adobe Garamond Pro Bold" panose="02020702060506020403" pitchFamily="18" charset="0"/>
                <a:sym typeface="Wingdings" panose="05000000000000000000" pitchFamily="2" charset="2"/>
              </a:rPr>
              <a:t>pH Should be alkaline at the time of Printing.</a:t>
            </a:r>
          </a:p>
          <a:p>
            <a:endParaRPr lang="en-US" dirty="0" smtClean="0">
              <a:latin typeface="Adobe Garamond Pro Bold" panose="02020702060506020403" pitchFamily="18" charset="0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en-US" dirty="0" smtClean="0">
                <a:latin typeface="Adobe Garamond Pro Bold" panose="02020702060506020403" pitchFamily="18" charset="0"/>
                <a:sym typeface="Wingdings" panose="05000000000000000000" pitchFamily="2" charset="2"/>
              </a:rPr>
              <a:t>Before adding Silver Powder to Binder paste add defoamer 1</a:t>
            </a:r>
            <a:r>
              <a:rPr lang="en-US" baseline="30000" dirty="0" smtClean="0">
                <a:latin typeface="Adobe Garamond Pro Bold" panose="02020702060506020403" pitchFamily="18" charset="0"/>
                <a:sym typeface="Wingdings" panose="05000000000000000000" pitchFamily="2" charset="2"/>
              </a:rPr>
              <a:t>st</a:t>
            </a:r>
            <a:r>
              <a:rPr lang="en-US" dirty="0" smtClean="0">
                <a:latin typeface="Adobe Garamond Pro Bold" panose="02020702060506020403" pitchFamily="18" charset="0"/>
                <a:sym typeface="Wingdings" panose="05000000000000000000" pitchFamily="2" charset="2"/>
              </a:rPr>
              <a:t> then add  other auxiliaries in this.</a:t>
            </a:r>
            <a:endParaRPr lang="en-US" dirty="0">
              <a:latin typeface="Adobe Garamond Pro Bold" panose="02020702060506020403" pitchFamily="18" charset="0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è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658720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076746"/>
              </p:ext>
            </p:extLst>
          </p:nvPr>
        </p:nvGraphicFramePr>
        <p:xfrm>
          <a:off x="99787" y="13443"/>
          <a:ext cx="12092213" cy="63346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1626"/>
                <a:gridCol w="3414097"/>
                <a:gridCol w="4433894"/>
                <a:gridCol w="3682596"/>
              </a:tblGrid>
              <a:tr h="10557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kern="50" dirty="0" err="1">
                          <a:effectLst/>
                        </a:rPr>
                        <a:t>Sr</a:t>
                      </a:r>
                      <a:endParaRPr lang="en-IN" sz="3200" b="1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kern="50" dirty="0">
                          <a:effectLst/>
                        </a:rPr>
                        <a:t>Test</a:t>
                      </a:r>
                      <a:endParaRPr lang="en-IN" sz="3200" b="1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kern="50" dirty="0">
                          <a:effectLst/>
                        </a:rPr>
                        <a:t>Test Conditions</a:t>
                      </a:r>
                      <a:endParaRPr lang="en-IN" sz="3200" b="1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kern="5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Gold</a:t>
                      </a:r>
                      <a:r>
                        <a:rPr lang="en-US" sz="3200" b="1" kern="5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Binder </a:t>
                      </a:r>
                      <a:endParaRPr lang="en-IN" sz="3200" b="1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557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kern="50" dirty="0">
                          <a:effectLst/>
                        </a:rPr>
                        <a:t>1</a:t>
                      </a:r>
                      <a:endParaRPr lang="en-IN" sz="24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kern="50" dirty="0">
                          <a:effectLst/>
                        </a:rPr>
                        <a:t>PHYSICAL APPEARANCE</a:t>
                      </a:r>
                      <a:endParaRPr lang="en-IN" sz="24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kern="50">
                          <a:effectLst/>
                        </a:rPr>
                        <a:t>Condition-Nil</a:t>
                      </a:r>
                      <a:endParaRPr lang="en-IN" sz="24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kern="50" dirty="0">
                          <a:effectLst/>
                        </a:rPr>
                        <a:t>Bluish White Emulsion</a:t>
                      </a:r>
                      <a:endParaRPr lang="en-IN" sz="24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57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kern="50">
                          <a:effectLst/>
                        </a:rPr>
                        <a:t>2</a:t>
                      </a:r>
                      <a:endParaRPr lang="en-IN" sz="24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kern="50" dirty="0">
                          <a:effectLst/>
                        </a:rPr>
                        <a:t>SOLID CONTENT</a:t>
                      </a:r>
                      <a:endParaRPr lang="en-IN" sz="24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kern="50" dirty="0">
                          <a:effectLst/>
                        </a:rPr>
                        <a:t>Condition- 105°C for 1.5 </a:t>
                      </a:r>
                      <a:r>
                        <a:rPr lang="en-US" sz="2400" kern="50" dirty="0" err="1">
                          <a:effectLst/>
                        </a:rPr>
                        <a:t>hrs</a:t>
                      </a:r>
                      <a:endParaRPr lang="en-IN" sz="24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kern="50" dirty="0">
                          <a:effectLst/>
                        </a:rPr>
                        <a:t>23.87 %</a:t>
                      </a:r>
                      <a:endParaRPr lang="en-IN" sz="24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57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kern="50">
                          <a:effectLst/>
                        </a:rPr>
                        <a:t>3</a:t>
                      </a:r>
                      <a:endParaRPr lang="en-IN" sz="24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kern="50">
                          <a:effectLst/>
                        </a:rPr>
                        <a:t>VISCOSITY</a:t>
                      </a:r>
                      <a:endParaRPr lang="en-IN" sz="24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kern="50" dirty="0">
                          <a:effectLst/>
                        </a:rPr>
                        <a:t>Condition-On BF-RVT, SPL 4, RPM 20 at 30°C +/- 1°C</a:t>
                      </a:r>
                      <a:endParaRPr lang="en-IN" sz="24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kern="50" dirty="0">
                          <a:effectLst/>
                        </a:rPr>
                        <a:t>53 Poise</a:t>
                      </a:r>
                      <a:endParaRPr lang="en-IN" sz="24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57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kern="50">
                          <a:effectLst/>
                        </a:rPr>
                        <a:t>4</a:t>
                      </a:r>
                      <a:endParaRPr lang="en-IN" sz="24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kern="50" dirty="0" smtClean="0">
                          <a:effectLst/>
                        </a:rPr>
                        <a:t>pH </a:t>
                      </a:r>
                      <a:r>
                        <a:rPr lang="en-US" sz="2400" kern="50" dirty="0">
                          <a:effectLst/>
                        </a:rPr>
                        <a:t>OF PRODUCT</a:t>
                      </a:r>
                      <a:endParaRPr lang="en-IN" sz="24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kern="50" dirty="0">
                          <a:effectLst/>
                        </a:rPr>
                        <a:t>Condition-(as such)</a:t>
                      </a:r>
                      <a:endParaRPr lang="en-IN" sz="24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kern="50" dirty="0">
                          <a:effectLst/>
                        </a:rPr>
                        <a:t>7.0</a:t>
                      </a:r>
                      <a:endParaRPr lang="en-IN" sz="24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57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kern="50">
                          <a:effectLst/>
                        </a:rPr>
                        <a:t>5</a:t>
                      </a:r>
                      <a:endParaRPr lang="en-IN" sz="24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kern="50">
                          <a:effectLst/>
                        </a:rPr>
                        <a:t>Tg (GLASS TRANSITION TEMP) °C </a:t>
                      </a:r>
                      <a:endParaRPr lang="en-IN" sz="24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kern="50">
                          <a:effectLst/>
                        </a:rPr>
                        <a:t>Condition - Perkin Elmer DSC 4000 Instrument</a:t>
                      </a:r>
                      <a:endParaRPr lang="en-IN" sz="24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kern="50" dirty="0">
                          <a:effectLst/>
                        </a:rPr>
                        <a:t>+ 0.5 °C</a:t>
                      </a:r>
                      <a:endParaRPr lang="en-IN" sz="24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995288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806607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9210923"/>
              </p:ext>
            </p:extLst>
          </p:nvPr>
        </p:nvGraphicFramePr>
        <p:xfrm>
          <a:off x="0" y="0"/>
          <a:ext cx="12191999" cy="62425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3452"/>
                <a:gridCol w="2792504"/>
                <a:gridCol w="3321414"/>
                <a:gridCol w="5484629"/>
              </a:tblGrid>
              <a:tr h="76453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kern="5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Sr</a:t>
                      </a:r>
                      <a:endParaRPr lang="en-IN" sz="3200" b="1" kern="5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kern="5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Test</a:t>
                      </a:r>
                      <a:endParaRPr lang="en-IN" sz="3200" b="1" kern="5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kern="5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Test Specifications</a:t>
                      </a:r>
                      <a:endParaRPr lang="en-IN" sz="3200" b="1" kern="5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kern="5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Pure Acrylic Binder </a:t>
                      </a:r>
                      <a:endParaRPr lang="en-IN" sz="3200" b="1" kern="5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4597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IN" sz="2000" kern="5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PHYSICAL APPEARANCE</a:t>
                      </a:r>
                      <a:endParaRPr lang="en-IN" sz="2000" kern="5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Condition-Nil</a:t>
                      </a:r>
                      <a:endParaRPr lang="en-IN" sz="2000" kern="5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Bluish White Emulsion</a:t>
                      </a:r>
                      <a:endParaRPr lang="en-IN" sz="2000" kern="5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597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IN" sz="2000" kern="5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SOLID CONTENT</a:t>
                      </a:r>
                      <a:endParaRPr lang="en-IN" sz="2000" kern="5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Condition- 105°C for 1.5 </a:t>
                      </a:r>
                      <a:r>
                        <a:rPr lang="en-US" sz="2000" kern="5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hrs</a:t>
                      </a:r>
                      <a:endParaRPr lang="en-IN" sz="2000" kern="5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44.57 %</a:t>
                      </a:r>
                      <a:endParaRPr lang="en-IN" sz="2000" kern="5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307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IN" sz="2000" kern="5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VISCOSITY</a:t>
                      </a:r>
                      <a:endParaRPr lang="en-IN" sz="2000" kern="5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Condition-On BF-RVT, SPL 2, RPM 20 at 30°C +/- 1°C</a:t>
                      </a:r>
                      <a:endParaRPr lang="en-IN" sz="2000" kern="5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 Poise</a:t>
                      </a:r>
                      <a:endParaRPr lang="en-IN" sz="2000" kern="5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29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IN" sz="2000" kern="5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2000" kern="5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 </a:t>
                      </a:r>
                      <a:r>
                        <a:rPr lang="en-US" sz="2000" kern="5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 PRODUCT</a:t>
                      </a:r>
                      <a:endParaRPr lang="en-IN" sz="2000" kern="5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Condition-(as such)</a:t>
                      </a:r>
                      <a:endParaRPr lang="en-IN" sz="2000" kern="5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3.0</a:t>
                      </a:r>
                      <a:endParaRPr lang="en-IN" sz="2000" kern="5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307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IN" sz="2000" kern="5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ACTIVE CONTENT</a:t>
                      </a:r>
                      <a:endParaRPr lang="en-IN" sz="2000" kern="5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Condition- 2 gram sample dispersed in methanol + </a:t>
                      </a:r>
                      <a:r>
                        <a:rPr lang="en-US" sz="2000" kern="5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HCl</a:t>
                      </a:r>
                      <a:endParaRPr lang="en-IN" sz="2000" kern="5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Found</a:t>
                      </a:r>
                      <a:endParaRPr lang="en-IN" sz="2000" kern="5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307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en-IN" sz="2000" kern="5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Tg (GLASS TRANSITION TEMP) °C </a:t>
                      </a:r>
                      <a:endParaRPr lang="en-IN" sz="2000" kern="5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Condition - Perkin Elmer DSC 4000 Instrument</a:t>
                      </a:r>
                      <a:endParaRPr lang="en-IN" sz="2000" kern="5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-5.0 °C</a:t>
                      </a:r>
                      <a:endParaRPr lang="en-IN" sz="2000" kern="5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151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en-IN" sz="2000" kern="5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Film Characteristics</a:t>
                      </a:r>
                      <a:endParaRPr lang="en-IN" sz="2000" kern="5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Condition – Dried at 110°C for 1.5 hrs</a:t>
                      </a:r>
                      <a:endParaRPr lang="en-IN" sz="2000" kern="5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Clear, Soft</a:t>
                      </a:r>
                      <a:endParaRPr lang="en-IN" sz="2000" kern="5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1320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62932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Foil Printing  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en-US" dirty="0" smtClean="0">
                <a:sym typeface="Wingdings" panose="05000000000000000000" pitchFamily="2" charset="2"/>
              </a:rPr>
              <a:t>Foil Should be done at directly with paste .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en-US" dirty="0" smtClean="0">
                <a:sym typeface="Wingdings" panose="05000000000000000000" pitchFamily="2" charset="2"/>
              </a:rPr>
              <a:t>If we add fixer in same the fastness will improve nail rubbing fastness  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en-US" dirty="0" smtClean="0">
                <a:sym typeface="Wingdings" panose="05000000000000000000" pitchFamily="2" charset="2"/>
              </a:rPr>
              <a:t>Drying temperature should be at 120  ̊C 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en-US" dirty="0" smtClean="0">
                <a:sym typeface="Wingdings" panose="05000000000000000000" pitchFamily="2" charset="2"/>
              </a:rPr>
              <a:t>Curing should be done at 150  </a:t>
            </a:r>
            <a:r>
              <a:rPr lang="en-US" dirty="0">
                <a:sym typeface="Wingdings" panose="05000000000000000000" pitchFamily="2" charset="2"/>
              </a:rPr>
              <a:t>̊</a:t>
            </a:r>
            <a:r>
              <a:rPr lang="en-US" dirty="0" smtClean="0">
                <a:sym typeface="Wingdings" panose="05000000000000000000" pitchFamily="2" charset="2"/>
              </a:rPr>
              <a:t>C/5 Min. 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en-US" dirty="0" smtClean="0">
                <a:sym typeface="Wingdings" panose="05000000000000000000" pitchFamily="2" charset="2"/>
              </a:rPr>
              <a:t>Foiling should be done on Foiling Machine.</a:t>
            </a:r>
            <a:endParaRPr lang="en-IN" dirty="0"/>
          </a:p>
        </p:txBody>
      </p:sp>
      <p:pic>
        <p:nvPicPr>
          <p:cNvPr id="4098" name="Picture 2" descr="Buy Foil Printed Fabric from Gopinathji Creation, India | ID - 33356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08324"/>
            <a:ext cx="12192000" cy="407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17253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uratex.net/wp-content/uploads/2017/09/Hot-Foil-Printing-Machine-Page-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8694057" y="2467430"/>
            <a:ext cx="885372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295128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6113"/>
            <a:ext cx="12192000" cy="645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574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2461339" y="2103088"/>
            <a:ext cx="6866367" cy="1754326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dirty="0">
                <a:ln/>
                <a:solidFill>
                  <a:srgbClr val="C00000"/>
                </a:solidFill>
              </a:rPr>
              <a:t>General Problems </a:t>
            </a:r>
            <a:r>
              <a:rPr lang="en-US" sz="5400" b="1" dirty="0" smtClean="0">
                <a:ln/>
                <a:solidFill>
                  <a:srgbClr val="C00000"/>
                </a:solidFill>
              </a:rPr>
              <a:t>finds</a:t>
            </a:r>
          </a:p>
          <a:p>
            <a:pPr algn="ctr"/>
            <a:r>
              <a:rPr lang="en-US" sz="5400" b="1" dirty="0" smtClean="0">
                <a:ln/>
                <a:solidFill>
                  <a:srgbClr val="C00000"/>
                </a:solidFill>
              </a:rPr>
              <a:t> </a:t>
            </a:r>
            <a:r>
              <a:rPr lang="en-US" sz="5400" b="1" dirty="0">
                <a:ln/>
                <a:solidFill>
                  <a:srgbClr val="C00000"/>
                </a:solidFill>
              </a:rPr>
              <a:t>in Pigment Printing</a:t>
            </a:r>
          </a:p>
        </p:txBody>
      </p:sp>
    </p:spTree>
    <p:extLst>
      <p:ext uri="{BB962C8B-B14F-4D97-AF65-F5344CB8AC3E}">
        <p14:creationId xmlns:p14="http://schemas.microsoft.com/office/powerpoint/2010/main" val="17488562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0668735"/>
              </p:ext>
            </p:extLst>
          </p:nvPr>
        </p:nvGraphicFramePr>
        <p:xfrm>
          <a:off x="0" y="0"/>
          <a:ext cx="12192001" cy="63045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73013"/>
                <a:gridCol w="4424774"/>
                <a:gridCol w="3994214"/>
              </a:tblGrid>
              <a:tr h="232664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b="1" u="none" strike="noStrike" dirty="0">
                          <a:effectLst/>
                        </a:rPr>
                        <a:t>Symptoms</a:t>
                      </a:r>
                      <a:endParaRPr lang="en-IN" sz="1400" b="1" i="0" u="none" strike="noStrike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175" marR="3175" marT="317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b="1" u="none" strike="noStrike" dirty="0">
                          <a:effectLst/>
                        </a:rPr>
                        <a:t>Diagnosis</a:t>
                      </a:r>
                      <a:endParaRPr lang="en-IN" sz="1400" b="1" i="0" u="none" strike="noStrike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175" marR="3175" marT="317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b="1" u="none" strike="noStrike" dirty="0">
                          <a:effectLst/>
                        </a:rPr>
                        <a:t>Cure</a:t>
                      </a:r>
                      <a:endParaRPr lang="en-IN" sz="1400" b="1" i="0" u="none" strike="noStrike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175" marR="3175" marT="317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60718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Pigment Agglomeration</a:t>
                      </a:r>
                      <a:endParaRPr lang="en-IN" sz="14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1. Uncontrollable Amount of pigment</a:t>
                      </a:r>
                      <a:endParaRPr lang="en-IN" sz="14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Reduce the excessive amount of thickener </a:t>
                      </a:r>
                      <a:endParaRPr lang="en-IN" sz="14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3595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>
                          <a:effectLst/>
                        </a:rPr>
                        <a:t>2. High Viscosity</a:t>
                      </a:r>
                      <a:endParaRPr lang="en-IN" sz="1400" b="0" i="0" u="none" strike="noStrike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60718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Poor definition/Appearance</a:t>
                      </a:r>
                      <a:endParaRPr lang="en-IN" sz="14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1. Due to the use of duller pigment selection</a:t>
                      </a:r>
                      <a:endParaRPr lang="en-IN" sz="14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1. Use brightener pigments</a:t>
                      </a:r>
                      <a:endParaRPr lang="en-IN" sz="14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718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2. Lower rheology of the paste</a:t>
                      </a:r>
                      <a:endParaRPr lang="en-IN" sz="14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2. Select appropriate </a:t>
                      </a:r>
                      <a:r>
                        <a:rPr lang="en-IN" sz="1400" u="none" strike="noStrike" dirty="0" err="1">
                          <a:effectLst/>
                        </a:rPr>
                        <a:t>Reheology</a:t>
                      </a:r>
                      <a:r>
                        <a:rPr lang="en-IN" sz="1400" u="none" strike="noStrike" dirty="0">
                          <a:effectLst/>
                        </a:rPr>
                        <a:t> modifier and its amount</a:t>
                      </a:r>
                      <a:endParaRPr lang="en-IN" sz="14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539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Screen Chocking</a:t>
                      </a:r>
                      <a:endParaRPr lang="en-IN" sz="14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1. High Viscosity of print paste</a:t>
                      </a:r>
                      <a:endParaRPr lang="en-IN" sz="14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1. Decrease the amount of thickener</a:t>
                      </a:r>
                      <a:endParaRPr lang="en-IN" sz="14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718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2. Poor Binder stability</a:t>
                      </a:r>
                      <a:endParaRPr lang="en-IN" sz="14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2. Check the quality and strength of binder</a:t>
                      </a:r>
                      <a:endParaRPr lang="en-IN" sz="14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1078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3. pH Variation</a:t>
                      </a:r>
                      <a:endParaRPr lang="en-IN" sz="14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3. check the pH of the paste, it should be in alkaline medium</a:t>
                      </a:r>
                      <a:endParaRPr lang="en-IN" sz="14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539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Poor light fastness</a:t>
                      </a:r>
                      <a:endParaRPr lang="en-IN" sz="14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1. Low light-fastness pigment</a:t>
                      </a:r>
                      <a:endParaRPr lang="en-IN" sz="14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1.Select appropriate pigment</a:t>
                      </a:r>
                      <a:endParaRPr lang="en-IN" sz="14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718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2. Fixer Quantity</a:t>
                      </a:r>
                      <a:endParaRPr lang="en-IN" sz="14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2. Use optimize amount of fixer</a:t>
                      </a:r>
                      <a:endParaRPr lang="en-IN" sz="14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718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Dryness of shade</a:t>
                      </a:r>
                      <a:endParaRPr lang="en-IN" sz="14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1. Due to use of high amount of pigments</a:t>
                      </a:r>
                      <a:endParaRPr lang="en-IN" sz="14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Reduce the excessive amount of pigments and thickener</a:t>
                      </a:r>
                      <a:endParaRPr lang="en-IN" sz="14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3595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2. High paste viscosity</a:t>
                      </a:r>
                      <a:endParaRPr lang="en-IN" sz="14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272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9979185"/>
              </p:ext>
            </p:extLst>
          </p:nvPr>
        </p:nvGraphicFramePr>
        <p:xfrm>
          <a:off x="0" y="-2"/>
          <a:ext cx="12192001" cy="62601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3547"/>
                <a:gridCol w="5404223"/>
                <a:gridCol w="4754231"/>
              </a:tblGrid>
              <a:tr h="275328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Symptoms</a:t>
                      </a:r>
                      <a:endParaRPr lang="en-IN" sz="1600" b="1" i="0" u="none" strike="noStrike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4068" marR="4068" marT="40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Diagnosis</a:t>
                      </a:r>
                      <a:endParaRPr lang="en-IN" sz="1600" b="1" i="0" u="none" strike="noStrike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4068" marR="4068" marT="40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Cure</a:t>
                      </a:r>
                      <a:endParaRPr lang="en-IN" sz="1600" b="1" i="0" u="none" strike="noStrike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4068" marR="4068" marT="40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579174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Low Tinctorial Value</a:t>
                      </a:r>
                      <a:endParaRPr lang="en-IN" sz="16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4068" marR="4068" marT="40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large particle size of pigment</a:t>
                      </a:r>
                      <a:endParaRPr lang="en-IN" sz="16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4068" marR="4068" marT="40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Use small particle size of pigment</a:t>
                      </a:r>
                      <a:endParaRPr lang="en-IN" sz="1600" b="0" i="0" u="none" strike="noStrike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4068" marR="4068" marT="40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917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Poor colour yield</a:t>
                      </a:r>
                      <a:endParaRPr lang="en-IN" sz="16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4068" marR="4068" marT="40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1. lower viscosity</a:t>
                      </a:r>
                      <a:endParaRPr lang="en-IN" sz="16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4068" marR="4068" marT="40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Increase appropriate amount of thickener and binder also check quality of Binder &amp; Other Auxillaries</a:t>
                      </a:r>
                      <a:endParaRPr lang="en-IN" sz="1600" b="0" i="0" u="none" strike="noStrike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4068" marR="4068" marT="40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611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2. poor colour stability</a:t>
                      </a:r>
                      <a:endParaRPr lang="en-IN" sz="16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4068" marR="4068" marT="40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8611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Reduction in Viscosity</a:t>
                      </a:r>
                      <a:endParaRPr lang="en-IN" sz="16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4068" marR="4068" marT="40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1. Hardness of water</a:t>
                      </a:r>
                      <a:endParaRPr lang="en-IN" sz="16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4068" marR="4068" marT="40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1. Use soft water &amp; Salt free Water</a:t>
                      </a:r>
                      <a:endParaRPr lang="en-IN" sz="1600" b="0" i="0" u="none" strike="noStrike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4068" marR="4068" marT="40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72231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2. High conductivity of fabric</a:t>
                      </a:r>
                      <a:endParaRPr lang="en-IN" sz="16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4068" marR="4068" marT="40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2. Proper washing after pre-treatment is required</a:t>
                      </a:r>
                      <a:endParaRPr lang="en-IN" sz="1600" b="0" i="0" u="none" strike="noStrike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4068" marR="4068" marT="40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9174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 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68" marR="4068" marT="40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3. Use stabilize thickener</a:t>
                      </a:r>
                      <a:endParaRPr lang="en-IN" sz="16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4068" marR="4068" marT="40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917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Flushing</a:t>
                      </a:r>
                      <a:endParaRPr lang="en-IN" sz="16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4068" marR="4068" marT="40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Low viscosity of the paste</a:t>
                      </a:r>
                      <a:endParaRPr lang="en-IN" sz="16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4068" marR="4068" marT="40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1. Increase the amount of thickener</a:t>
                      </a:r>
                      <a:endParaRPr lang="en-IN" sz="1600" b="0" i="0" u="none" strike="noStrike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4068" marR="4068" marT="40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9174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2. Use anti-flushing agents</a:t>
                      </a:r>
                      <a:endParaRPr lang="en-IN" sz="1600" b="0" i="0" u="none" strike="noStrike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4068" marR="4068" marT="40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5834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 err="1">
                          <a:effectLst/>
                        </a:rPr>
                        <a:t>Color</a:t>
                      </a:r>
                      <a:r>
                        <a:rPr lang="en-IN" sz="1600" u="none" strike="noStrike" dirty="0">
                          <a:effectLst/>
                        </a:rPr>
                        <a:t> penetration</a:t>
                      </a:r>
                      <a:endParaRPr lang="en-IN" sz="16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4068" marR="4068" marT="40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1.Thin fabric (low weight Fabric)</a:t>
                      </a:r>
                      <a:endParaRPr lang="en-IN" sz="16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4068" marR="4068" marT="40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1. Use appropriate amount of thickener with respect to fabric thickness and porosity</a:t>
                      </a:r>
                      <a:endParaRPr lang="en-IN" sz="16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4068" marR="4068" marT="40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611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2.High fabric absorbency</a:t>
                      </a:r>
                      <a:endParaRPr lang="en-IN" sz="1600" b="0" i="0" u="none" strike="noStrike" dirty="0">
                        <a:solidFill>
                          <a:srgbClr val="3333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4068" marR="4068" marT="40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69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8041971"/>
              </p:ext>
            </p:extLst>
          </p:nvPr>
        </p:nvGraphicFramePr>
        <p:xfrm>
          <a:off x="0" y="-1"/>
          <a:ext cx="12004432" cy="6284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22825"/>
                <a:gridCol w="3918051"/>
                <a:gridCol w="3963556"/>
              </a:tblGrid>
              <a:tr h="25200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Symptoms</a:t>
                      </a:r>
                    </a:p>
                  </a:txBody>
                  <a:tcPr marL="3825" marR="3825" marT="38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u="none" strike="noStrike" dirty="0">
                          <a:effectLst/>
                        </a:rPr>
                        <a:t>Diagnosis</a:t>
                      </a:r>
                      <a:endParaRPr lang="en-IN" sz="1600" b="1" i="0" u="none" strike="noStrike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25" marR="3825" marT="38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Cure</a:t>
                      </a:r>
                      <a:endParaRPr lang="en-IN" sz="16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25" marR="3825" marT="3825" marB="0" anchor="ctr">
                    <a:solidFill>
                      <a:srgbClr val="00B0F0"/>
                    </a:solidFill>
                  </a:tcPr>
                </a:tc>
              </a:tr>
              <a:tr h="328747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Poor dry crock fastness</a:t>
                      </a:r>
                    </a:p>
                  </a:txBody>
                  <a:tcPr marL="3825" marR="3825" marT="38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Insufficient amount of binder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25" marR="3825" marT="38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1. </a:t>
                      </a:r>
                      <a:r>
                        <a:rPr lang="en-IN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Increase binder</a:t>
                      </a:r>
                      <a:endParaRPr lang="en-IN" sz="1400" b="0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25" marR="3825" marT="38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5749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2. Use appropriate amount of Fixer 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25" marR="3825" marT="38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312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Yellowing of shade</a:t>
                      </a:r>
                    </a:p>
                  </a:txBody>
                  <a:tcPr marL="3825" marR="3825" marT="38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>
                          <a:effectLst/>
                        </a:rPr>
                        <a:t>1. Binder chemistry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25" marR="3825" marT="38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1. Use alternate binder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25" marR="3825" marT="38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312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>
                          <a:effectLst/>
                        </a:rPr>
                        <a:t>2. Excessive drying of fabric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25" marR="3825" marT="38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2. Reduce the temperature of dryers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25" marR="3825" marT="38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312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Stiffening of fabric</a:t>
                      </a:r>
                    </a:p>
                  </a:txBody>
                  <a:tcPr marL="3825" marR="3825" marT="38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Excessive amount of binder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25" marR="3825" marT="38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1. Select Right Binders quality according to fastness requires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25" marR="3825" marT="38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8747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2. Use Soft Binder less </a:t>
                      </a:r>
                      <a:r>
                        <a:rPr lang="en-IN" sz="1400" u="none" strike="noStrike" dirty="0" err="1">
                          <a:effectLst/>
                        </a:rPr>
                        <a:t>Tg</a:t>
                      </a:r>
                      <a:r>
                        <a:rPr lang="en-IN" sz="1400" u="none" strike="noStrike" dirty="0">
                          <a:effectLst/>
                        </a:rPr>
                        <a:t> Products 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25" marR="3825" marT="38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2872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Poor wet crock fastness</a:t>
                      </a:r>
                    </a:p>
                  </a:txBody>
                  <a:tcPr marL="3825" marR="3825" marT="38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Instability in binder film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25" marR="3825" marT="38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Add Cross linker (Fixer)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25" marR="3825" marT="38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9972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Poor wash fastness</a:t>
                      </a:r>
                    </a:p>
                  </a:txBody>
                  <a:tcPr marL="3825" marR="3825" marT="38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Instability in binder film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 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25" marR="3825" marT="38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1.Increase the amount of binder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25" marR="3825" marT="38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5597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ctr"/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25" marR="3825" marT="38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2. Add Cross linker (Fixer)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25" marR="3825" marT="38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012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Rigidness in films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en-I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3825" marR="3825" marT="38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High amount of fixers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25" marR="3825" marT="38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Optimize the amount of fixers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25" marR="3825" marT="38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0642">
                <a:tc rowSpan="4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Immature Cross linking of binder during production run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en-I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3825" marR="3825" marT="38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1.Due to increment in temperature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25" marR="3825" marT="38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1. Increase the amount of Liquor ammonia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25" marR="3825" marT="38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099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>
                          <a:effectLst/>
                        </a:rPr>
                        <a:t>2. Poor binder stability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25" marR="3825" marT="38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2. Use suitable binder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25" marR="3825" marT="38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0993">
                <a:tc vMerge="1">
                  <a:txBody>
                    <a:bodyPr/>
                    <a:lstStyle/>
                    <a:p>
                      <a:pPr algn="l" fontAlgn="ctr"/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25" marR="3825" marT="38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>
                          <a:effectLst/>
                        </a:rPr>
                        <a:t>3. Low pH of the paste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25" marR="3825" marT="38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3. Increase the amount of urea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25" marR="3825" marT="38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099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400" u="none" strike="noStrike" dirty="0">
                          <a:effectLst/>
                        </a:rPr>
                        <a:t>Instable pigment dispersion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25" marR="3825" marT="38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701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3713232" y="2967335"/>
            <a:ext cx="476553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8000" b="1" dirty="0" smtClean="0">
                <a:ln/>
                <a:solidFill>
                  <a:schemeClr val="accent4"/>
                </a:solidFill>
              </a:rPr>
              <a:t>Thank You</a:t>
            </a:r>
            <a:endParaRPr lang="en-US" sz="8000" b="1" dirty="0">
              <a:ln/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73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4525</TotalTime>
  <Words>1130</Words>
  <Application>Microsoft Office PowerPoint</Application>
  <PresentationFormat>Widescreen</PresentationFormat>
  <Paragraphs>278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2" baseType="lpstr">
      <vt:lpstr>Adobe Gothic Std B</vt:lpstr>
      <vt:lpstr>SimSun</vt:lpstr>
      <vt:lpstr>Adobe Garamond Pro Bold</vt:lpstr>
      <vt:lpstr>Arial</vt:lpstr>
      <vt:lpstr>Bookman Old Style</vt:lpstr>
      <vt:lpstr>Calibri</vt:lpstr>
      <vt:lpstr>Calibri Light</vt:lpstr>
      <vt:lpstr>CODFTW+TimesNewRomanPS-ItalicMT</vt:lpstr>
      <vt:lpstr>Georgia</vt:lpstr>
      <vt:lpstr>Mangal</vt:lpstr>
      <vt:lpstr>Times New Roman</vt:lpstr>
      <vt:lpstr>UCCQCC+ArialNarrow-Bold</vt:lpstr>
      <vt:lpstr>Wingdings</vt:lpstr>
      <vt:lpstr>Retrospect</vt:lpstr>
      <vt:lpstr>PowerPoint Presentation</vt:lpstr>
      <vt:lpstr>Binder Application in Different Style  </vt:lpstr>
      <vt:lpstr>PowerPoint Presentation</vt:lpstr>
      <vt:lpstr>Pigment Printing System</vt:lpstr>
      <vt:lpstr>Pigment Printing Basics </vt:lpstr>
      <vt:lpstr>PowerPoint Presentation</vt:lpstr>
      <vt:lpstr> Difference between Dyes &amp; Inorganic Pigments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Pigment Printing package</dc:title>
  <dc:creator>sagar Gupta</dc:creator>
  <cp:lastModifiedBy>sagar Gupta</cp:lastModifiedBy>
  <cp:revision>37</cp:revision>
  <dcterms:created xsi:type="dcterms:W3CDTF">2020-04-27T06:23:07Z</dcterms:created>
  <dcterms:modified xsi:type="dcterms:W3CDTF">2020-04-30T17:15:29Z</dcterms:modified>
</cp:coreProperties>
</file>